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iP6sn1qpApxM4R44/Vti2U6jsN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C83959C-0DAC-438F-A195-23AC1C7AEBA2}">
  <a:tblStyle styleId="{EC83959C-0DAC-438F-A195-23AC1C7AEBA2}" styleName="Table_0">
    <a:wholeTbl>
      <a:tcTxStyle b="off" i="off">
        <a:font>
          <a:latin typeface="Calibri"/>
          <a:ea typeface="Calibri"/>
          <a:cs typeface="Calibri"/>
        </a:font>
        <a:schemeClr val="dk1"/>
      </a:tcTxStyle>
      <a:tcStyle>
        <a:tcBdr>
          <a:left>
            <a:ln w="12700" cap="flat" cmpd="sng">
              <a:solidFill>
                <a:schemeClr val="accent4"/>
              </a:solidFill>
              <a:prstDash val="solid"/>
              <a:round/>
              <a:headEnd type="none" w="sm" len="sm"/>
              <a:tailEnd type="none" w="sm" len="sm"/>
            </a:ln>
          </a:left>
          <a:right>
            <a:ln w="12700" cap="flat" cmpd="sng">
              <a:solidFill>
                <a:schemeClr val="accent4"/>
              </a:solidFill>
              <a:prstDash val="solid"/>
              <a:round/>
              <a:headEnd type="none" w="sm" len="sm"/>
              <a:tailEnd type="none" w="sm" len="sm"/>
            </a:ln>
          </a:right>
          <a:top>
            <a:ln w="12700" cap="flat" cmpd="sng">
              <a:solidFill>
                <a:schemeClr val="accent4"/>
              </a:solidFill>
              <a:prstDash val="solid"/>
              <a:round/>
              <a:headEnd type="none" w="sm" len="sm"/>
              <a:tailEnd type="none" w="sm" len="sm"/>
            </a:ln>
          </a:top>
          <a:bottom>
            <a:ln w="12700" cap="flat" cmpd="sng">
              <a:solidFill>
                <a:schemeClr val="accent4"/>
              </a:solidFill>
              <a:prstDash val="solid"/>
              <a:round/>
              <a:headEnd type="none" w="sm" len="sm"/>
              <a:tailEnd type="none" w="sm" len="sm"/>
            </a:ln>
          </a:bottom>
          <a:insideH>
            <a:ln w="12700"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CEAF0"/>
          </a:solidFill>
        </a:fill>
      </a:tcStyle>
    </a:band1H>
    <a:band2H>
      <a:tcTxStyle/>
      <a:tcStyle>
        <a:tcBdr/>
      </a:tcStyle>
    </a:band2H>
    <a:band1V>
      <a:tcTxStyle/>
      <a:tcStyle>
        <a:tcBdr/>
        <a:fill>
          <a:solidFill>
            <a:srgbClr val="ECEAF0"/>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4"/>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4"/>
          </a:solidFill>
        </a:fill>
      </a:tcStyle>
    </a:firstRow>
    <a:neCell>
      <a:tcTxStyle/>
      <a:tcStyle>
        <a:tcBdr/>
      </a:tcStyle>
    </a:neCell>
    <a:nwCell>
      <a:tcTxStyle/>
      <a:tcStyle>
        <a:tcBdr/>
      </a:tcStyle>
    </a:nwCell>
  </a:tblStyle>
  <a:tblStyle styleId="{25688D68-6C1B-42F9-A06F-F16EFC21A6E7}" styleName="Table_1">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6" d="100"/>
          <a:sy n="26" d="100"/>
        </p:scale>
        <p:origin x="864" y="101"/>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a-DK"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87" name="Google Shape;87;p12: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da-DK"/>
              <a:t>Proiectul ”Dezvoltarea și promovarea educației incluzive”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95" name="Google Shape;9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a-DK" sz="1200" b="0" i="0" u="none" strike="noStrike" cap="none">
                <a:solidFill>
                  <a:schemeClr val="dk1"/>
                </a:solidFill>
                <a:latin typeface="Arial"/>
                <a:ea typeface="Arial"/>
                <a:cs typeface="Arial"/>
                <a:sym typeface="Arial"/>
              </a:rPr>
              <a:t>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26" name="Google Shape;12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88" name="Google Shape;188;p20: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da-DK"/>
              <a:t>Proiectul ”Dezvoltarea și promovarea educației incluzive”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49" name="Google Shape;249;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a-DK"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8" name="Google Shape;33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2" name="Google Shape;412;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2" name="Google Shape;45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1" name="Google Shape;491;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2" name="Google Shape;522;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0" name="Google Shape;540;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9" name="Google Shape;579;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2" name="Google Shape;632;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5"/>
        <p:cNvGrpSpPr/>
        <p:nvPr/>
      </p:nvGrpSpPr>
      <p:grpSpPr>
        <a:xfrm>
          <a:off x="0" y="0"/>
          <a:ext cx="0" cy="0"/>
          <a:chOff x="0" y="0"/>
          <a:chExt cx="0" cy="0"/>
        </a:xfrm>
      </p:grpSpPr>
      <p:sp>
        <p:nvSpPr>
          <p:cNvPr id="16" name="Google Shape;16;p74"/>
          <p:cNvSpPr txBox="1">
            <a:spLocks noGrp="1"/>
          </p:cNvSpPr>
          <p:nvPr>
            <p:ph type="title"/>
          </p:nvPr>
        </p:nvSpPr>
        <p:spPr>
          <a:xfrm>
            <a:off x="1219200" y="549276"/>
            <a:ext cx="21945600" cy="228600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4"/>
          <p:cNvSpPr txBox="1">
            <a:spLocks noGrp="1"/>
          </p:cNvSpPr>
          <p:nvPr>
            <p:ph type="body" idx="1"/>
          </p:nvPr>
        </p:nvSpPr>
        <p:spPr>
          <a:xfrm>
            <a:off x="1219200" y="3200403"/>
            <a:ext cx="21945600" cy="9051926"/>
          </a:xfrm>
          <a:prstGeom prst="rect">
            <a:avLst/>
          </a:prstGeom>
          <a:noFill/>
          <a:ln>
            <a:noFill/>
          </a:ln>
        </p:spPr>
        <p:txBody>
          <a:bodyPr spcFirstLastPara="1" wrap="square" lIns="217700" tIns="108850" rIns="217700" bIns="10885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74"/>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4"/>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4"/>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l">
              <a:lnSpc>
                <a:spcPct val="100000"/>
              </a:lnSpc>
              <a:spcBef>
                <a:spcPts val="0"/>
              </a:spcBef>
              <a:spcAft>
                <a:spcPts val="0"/>
              </a:spcAft>
              <a:buSzPts val="2900"/>
              <a:buNone/>
              <a:defRPr/>
            </a:lvl1pPr>
            <a:lvl2pPr marL="0" lvl="1" indent="0" algn="l">
              <a:lnSpc>
                <a:spcPct val="100000"/>
              </a:lnSpc>
              <a:spcBef>
                <a:spcPts val="0"/>
              </a:spcBef>
              <a:spcAft>
                <a:spcPts val="0"/>
              </a:spcAft>
              <a:buSzPts val="2900"/>
              <a:buNone/>
              <a:defRPr/>
            </a:lvl2pPr>
            <a:lvl3pPr marL="0" lvl="2" indent="0" algn="l">
              <a:lnSpc>
                <a:spcPct val="100000"/>
              </a:lnSpc>
              <a:spcBef>
                <a:spcPts val="0"/>
              </a:spcBef>
              <a:spcAft>
                <a:spcPts val="0"/>
              </a:spcAft>
              <a:buSzPts val="2900"/>
              <a:buNone/>
              <a:defRPr/>
            </a:lvl3pPr>
            <a:lvl4pPr marL="0" lvl="3" indent="0" algn="l">
              <a:lnSpc>
                <a:spcPct val="100000"/>
              </a:lnSpc>
              <a:spcBef>
                <a:spcPts val="0"/>
              </a:spcBef>
              <a:spcAft>
                <a:spcPts val="0"/>
              </a:spcAft>
              <a:buSzPts val="2900"/>
              <a:buNone/>
              <a:defRPr/>
            </a:lvl4pPr>
            <a:lvl5pPr marL="0" lvl="4" indent="0" algn="l">
              <a:lnSpc>
                <a:spcPct val="100000"/>
              </a:lnSpc>
              <a:spcBef>
                <a:spcPts val="0"/>
              </a:spcBef>
              <a:spcAft>
                <a:spcPts val="0"/>
              </a:spcAft>
              <a:buSzPts val="2900"/>
              <a:buNone/>
              <a:defRPr/>
            </a:lvl5pPr>
            <a:lvl6pPr marL="0" lvl="5" indent="0" algn="l">
              <a:lnSpc>
                <a:spcPct val="100000"/>
              </a:lnSpc>
              <a:spcBef>
                <a:spcPts val="0"/>
              </a:spcBef>
              <a:spcAft>
                <a:spcPts val="0"/>
              </a:spcAft>
              <a:buSzPts val="2900"/>
              <a:buNone/>
              <a:defRPr/>
            </a:lvl6pPr>
            <a:lvl7pPr marL="0" lvl="6" indent="0" algn="l">
              <a:lnSpc>
                <a:spcPct val="100000"/>
              </a:lnSpc>
              <a:spcBef>
                <a:spcPts val="0"/>
              </a:spcBef>
              <a:spcAft>
                <a:spcPts val="0"/>
              </a:spcAft>
              <a:buSzPts val="2900"/>
              <a:buNone/>
              <a:defRPr/>
            </a:lvl7pPr>
            <a:lvl8pPr marL="0" lvl="7" indent="0" algn="l">
              <a:lnSpc>
                <a:spcPct val="100000"/>
              </a:lnSpc>
              <a:spcBef>
                <a:spcPts val="0"/>
              </a:spcBef>
              <a:spcAft>
                <a:spcPts val="0"/>
              </a:spcAft>
              <a:buSzPts val="2900"/>
              <a:buNone/>
              <a:defRPr/>
            </a:lvl8pPr>
            <a:lvl9pPr marL="0" lvl="8" indent="0" algn="l">
              <a:lnSpc>
                <a:spcPct val="100000"/>
              </a:lnSpc>
              <a:spcBef>
                <a:spcPts val="0"/>
              </a:spcBef>
              <a:spcAft>
                <a:spcPts val="0"/>
              </a:spcAft>
              <a:buSzPts val="2900"/>
              <a:buNone/>
              <a:defRPr/>
            </a:lvl9pPr>
          </a:lstStyle>
          <a:p>
            <a:pPr marL="0" lvl="0" indent="0" algn="l"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21"/>
        <p:cNvGrpSpPr/>
        <p:nvPr/>
      </p:nvGrpSpPr>
      <p:grpSpPr>
        <a:xfrm>
          <a:off x="0" y="0"/>
          <a:ext cx="0" cy="0"/>
          <a:chOff x="0" y="0"/>
          <a:chExt cx="0" cy="0"/>
        </a:xfrm>
      </p:grpSpPr>
      <p:sp>
        <p:nvSpPr>
          <p:cNvPr id="22" name="Google Shape;22;p75"/>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5"/>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75"/>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25"/>
        <p:cNvGrpSpPr/>
        <p:nvPr/>
      </p:nvGrpSpPr>
      <p:grpSpPr>
        <a:xfrm>
          <a:off x="0" y="0"/>
          <a:ext cx="0" cy="0"/>
          <a:chOff x="0" y="0"/>
          <a:chExt cx="0" cy="0"/>
        </a:xfrm>
      </p:grpSpPr>
      <p:sp>
        <p:nvSpPr>
          <p:cNvPr id="26" name="Google Shape;26;p76"/>
          <p:cNvSpPr txBox="1">
            <a:spLocks noGrp="1"/>
          </p:cNvSpPr>
          <p:nvPr>
            <p:ph type="ctrTitle"/>
          </p:nvPr>
        </p:nvSpPr>
        <p:spPr>
          <a:xfrm>
            <a:off x="1828800" y="4260853"/>
            <a:ext cx="20726400" cy="294005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76"/>
          <p:cNvSpPr txBox="1">
            <a:spLocks noGrp="1"/>
          </p:cNvSpPr>
          <p:nvPr>
            <p:ph type="subTitle" idx="1"/>
          </p:nvPr>
        </p:nvSpPr>
        <p:spPr>
          <a:xfrm>
            <a:off x="3657600" y="7772400"/>
            <a:ext cx="17068800" cy="3505200"/>
          </a:xfrm>
          <a:prstGeom prst="rect">
            <a:avLst/>
          </a:prstGeom>
          <a:noFill/>
          <a:ln>
            <a:noFill/>
          </a:ln>
        </p:spPr>
        <p:txBody>
          <a:bodyPr spcFirstLastPara="1" wrap="square" lIns="217700" tIns="108850" rIns="217700" bIns="108850" anchor="t" anchorCtr="0">
            <a:normAutofit/>
          </a:bodyPr>
          <a:lstStyle>
            <a:lvl1pPr lvl="0" algn="ctr">
              <a:spcBef>
                <a:spcPts val="1520"/>
              </a:spcBef>
              <a:spcAft>
                <a:spcPts val="0"/>
              </a:spcAft>
              <a:buClr>
                <a:srgbClr val="888888"/>
              </a:buClr>
              <a:buSzPts val="7600"/>
              <a:buNone/>
              <a:defRPr>
                <a:solidFill>
                  <a:srgbClr val="888888"/>
                </a:solidFill>
              </a:defRPr>
            </a:lvl1pPr>
            <a:lvl2pPr lvl="1" algn="ctr">
              <a:spcBef>
                <a:spcPts val="1340"/>
              </a:spcBef>
              <a:spcAft>
                <a:spcPts val="0"/>
              </a:spcAft>
              <a:buClr>
                <a:srgbClr val="888888"/>
              </a:buClr>
              <a:buSzPts val="6700"/>
              <a:buNone/>
              <a:defRPr>
                <a:solidFill>
                  <a:srgbClr val="888888"/>
                </a:solidFill>
              </a:defRPr>
            </a:lvl2pPr>
            <a:lvl3pPr lvl="2" algn="ctr">
              <a:spcBef>
                <a:spcPts val="1140"/>
              </a:spcBef>
              <a:spcAft>
                <a:spcPts val="0"/>
              </a:spcAft>
              <a:buClr>
                <a:srgbClr val="888888"/>
              </a:buClr>
              <a:buSzPts val="5700"/>
              <a:buNone/>
              <a:defRPr>
                <a:solidFill>
                  <a:srgbClr val="888888"/>
                </a:solidFill>
              </a:defRPr>
            </a:lvl3pPr>
            <a:lvl4pPr lvl="3" algn="ctr">
              <a:spcBef>
                <a:spcPts val="960"/>
              </a:spcBef>
              <a:spcAft>
                <a:spcPts val="0"/>
              </a:spcAft>
              <a:buClr>
                <a:srgbClr val="888888"/>
              </a:buClr>
              <a:buSzPts val="4800"/>
              <a:buNone/>
              <a:defRPr>
                <a:solidFill>
                  <a:srgbClr val="888888"/>
                </a:solidFill>
              </a:defRPr>
            </a:lvl4pPr>
            <a:lvl5pPr lvl="4" algn="ctr">
              <a:spcBef>
                <a:spcPts val="960"/>
              </a:spcBef>
              <a:spcAft>
                <a:spcPts val="0"/>
              </a:spcAft>
              <a:buClr>
                <a:srgbClr val="888888"/>
              </a:buClr>
              <a:buSzPts val="4800"/>
              <a:buNone/>
              <a:defRPr>
                <a:solidFill>
                  <a:srgbClr val="888888"/>
                </a:solidFill>
              </a:defRPr>
            </a:lvl5pPr>
            <a:lvl6pPr lvl="5" algn="ctr">
              <a:spcBef>
                <a:spcPts val="960"/>
              </a:spcBef>
              <a:spcAft>
                <a:spcPts val="0"/>
              </a:spcAft>
              <a:buClr>
                <a:srgbClr val="888888"/>
              </a:buClr>
              <a:buSzPts val="4800"/>
              <a:buNone/>
              <a:defRPr>
                <a:solidFill>
                  <a:srgbClr val="888888"/>
                </a:solidFill>
              </a:defRPr>
            </a:lvl6pPr>
            <a:lvl7pPr lvl="6" algn="ctr">
              <a:spcBef>
                <a:spcPts val="960"/>
              </a:spcBef>
              <a:spcAft>
                <a:spcPts val="0"/>
              </a:spcAft>
              <a:buClr>
                <a:srgbClr val="888888"/>
              </a:buClr>
              <a:buSzPts val="4800"/>
              <a:buNone/>
              <a:defRPr>
                <a:solidFill>
                  <a:srgbClr val="888888"/>
                </a:solidFill>
              </a:defRPr>
            </a:lvl7pPr>
            <a:lvl8pPr lvl="7" algn="ctr">
              <a:spcBef>
                <a:spcPts val="960"/>
              </a:spcBef>
              <a:spcAft>
                <a:spcPts val="0"/>
              </a:spcAft>
              <a:buClr>
                <a:srgbClr val="888888"/>
              </a:buClr>
              <a:buSzPts val="4800"/>
              <a:buNone/>
              <a:defRPr>
                <a:solidFill>
                  <a:srgbClr val="888888"/>
                </a:solidFill>
              </a:defRPr>
            </a:lvl8pPr>
            <a:lvl9pPr lvl="8" algn="ctr">
              <a:spcBef>
                <a:spcPts val="960"/>
              </a:spcBef>
              <a:spcAft>
                <a:spcPts val="0"/>
              </a:spcAft>
              <a:buClr>
                <a:srgbClr val="888888"/>
              </a:buClr>
              <a:buSzPts val="4800"/>
              <a:buNone/>
              <a:defRPr>
                <a:solidFill>
                  <a:srgbClr val="888888"/>
                </a:solidFill>
              </a:defRPr>
            </a:lvl9pPr>
          </a:lstStyle>
          <a:p>
            <a:endParaRPr/>
          </a:p>
        </p:txBody>
      </p:sp>
      <p:sp>
        <p:nvSpPr>
          <p:cNvPr id="28" name="Google Shape;28;p76"/>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76"/>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76"/>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1"/>
        <p:cNvGrpSpPr/>
        <p:nvPr/>
      </p:nvGrpSpPr>
      <p:grpSpPr>
        <a:xfrm>
          <a:off x="0" y="0"/>
          <a:ext cx="0" cy="0"/>
          <a:chOff x="0" y="0"/>
          <a:chExt cx="0" cy="0"/>
        </a:xfrm>
      </p:grpSpPr>
      <p:sp>
        <p:nvSpPr>
          <p:cNvPr id="32" name="Google Shape;32;p77"/>
          <p:cNvSpPr txBox="1">
            <a:spLocks noGrp="1"/>
          </p:cNvSpPr>
          <p:nvPr>
            <p:ph type="title"/>
          </p:nvPr>
        </p:nvSpPr>
        <p:spPr>
          <a:xfrm>
            <a:off x="1926168" y="8813803"/>
            <a:ext cx="20726400" cy="2724150"/>
          </a:xfrm>
          <a:prstGeom prst="rect">
            <a:avLst/>
          </a:prstGeom>
          <a:noFill/>
          <a:ln>
            <a:noFill/>
          </a:ln>
        </p:spPr>
        <p:txBody>
          <a:bodyPr spcFirstLastPara="1" wrap="square" lIns="217700" tIns="108850" rIns="217700" bIns="108850" anchor="t" anchorCtr="0">
            <a:normAutofit/>
          </a:bodyPr>
          <a:lstStyle>
            <a:lvl1pPr lvl="0" algn="l">
              <a:spcBef>
                <a:spcPts val="0"/>
              </a:spcBef>
              <a:spcAft>
                <a:spcPts val="0"/>
              </a:spcAft>
              <a:buClr>
                <a:schemeClr val="dk1"/>
              </a:buClr>
              <a:buSzPts val="9500"/>
              <a:buFont typeface="Calibri"/>
              <a:buNone/>
              <a:defRPr sz="95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7"/>
          <p:cNvSpPr txBox="1">
            <a:spLocks noGrp="1"/>
          </p:cNvSpPr>
          <p:nvPr>
            <p:ph type="body" idx="1"/>
          </p:nvPr>
        </p:nvSpPr>
        <p:spPr>
          <a:xfrm>
            <a:off x="1926168" y="5813427"/>
            <a:ext cx="20726400" cy="3000374"/>
          </a:xfrm>
          <a:prstGeom prst="rect">
            <a:avLst/>
          </a:prstGeom>
          <a:noFill/>
          <a:ln>
            <a:noFill/>
          </a:ln>
        </p:spPr>
        <p:txBody>
          <a:bodyPr spcFirstLastPara="1" wrap="square" lIns="217700" tIns="108850" rIns="217700" bIns="108850" anchor="b" anchorCtr="0">
            <a:normAutofit/>
          </a:bodyPr>
          <a:lstStyle>
            <a:lvl1pPr marL="457200" lvl="0" indent="-228600" algn="l">
              <a:spcBef>
                <a:spcPts val="960"/>
              </a:spcBef>
              <a:spcAft>
                <a:spcPts val="0"/>
              </a:spcAft>
              <a:buClr>
                <a:srgbClr val="888888"/>
              </a:buClr>
              <a:buSzPts val="4800"/>
              <a:buNone/>
              <a:defRPr sz="4800">
                <a:solidFill>
                  <a:srgbClr val="888888"/>
                </a:solidFill>
              </a:defRPr>
            </a:lvl1pPr>
            <a:lvl2pPr marL="914400" lvl="1" indent="-228600" algn="l">
              <a:spcBef>
                <a:spcPts val="860"/>
              </a:spcBef>
              <a:spcAft>
                <a:spcPts val="0"/>
              </a:spcAft>
              <a:buClr>
                <a:srgbClr val="888888"/>
              </a:buClr>
              <a:buSzPts val="4300"/>
              <a:buNone/>
              <a:defRPr sz="4300">
                <a:solidFill>
                  <a:srgbClr val="888888"/>
                </a:solidFill>
              </a:defRPr>
            </a:lvl2pPr>
            <a:lvl3pPr marL="1371600" lvl="2" indent="-228600" algn="l">
              <a:spcBef>
                <a:spcPts val="760"/>
              </a:spcBef>
              <a:spcAft>
                <a:spcPts val="0"/>
              </a:spcAft>
              <a:buClr>
                <a:srgbClr val="888888"/>
              </a:buClr>
              <a:buSzPts val="3800"/>
              <a:buNone/>
              <a:defRPr sz="3800">
                <a:solidFill>
                  <a:srgbClr val="888888"/>
                </a:solidFill>
              </a:defRPr>
            </a:lvl3pPr>
            <a:lvl4pPr marL="1828800" lvl="3" indent="-228600" algn="l">
              <a:spcBef>
                <a:spcPts val="660"/>
              </a:spcBef>
              <a:spcAft>
                <a:spcPts val="0"/>
              </a:spcAft>
              <a:buClr>
                <a:srgbClr val="888888"/>
              </a:buClr>
              <a:buSzPts val="3300"/>
              <a:buNone/>
              <a:defRPr sz="3300">
                <a:solidFill>
                  <a:srgbClr val="888888"/>
                </a:solidFill>
              </a:defRPr>
            </a:lvl4pPr>
            <a:lvl5pPr marL="2286000" lvl="4" indent="-228600" algn="l">
              <a:spcBef>
                <a:spcPts val="660"/>
              </a:spcBef>
              <a:spcAft>
                <a:spcPts val="0"/>
              </a:spcAft>
              <a:buClr>
                <a:srgbClr val="888888"/>
              </a:buClr>
              <a:buSzPts val="3300"/>
              <a:buNone/>
              <a:defRPr sz="3300">
                <a:solidFill>
                  <a:srgbClr val="888888"/>
                </a:solidFill>
              </a:defRPr>
            </a:lvl5pPr>
            <a:lvl6pPr marL="2743200" lvl="5" indent="-228600" algn="l">
              <a:spcBef>
                <a:spcPts val="660"/>
              </a:spcBef>
              <a:spcAft>
                <a:spcPts val="0"/>
              </a:spcAft>
              <a:buClr>
                <a:srgbClr val="888888"/>
              </a:buClr>
              <a:buSzPts val="3300"/>
              <a:buNone/>
              <a:defRPr sz="3300">
                <a:solidFill>
                  <a:srgbClr val="888888"/>
                </a:solidFill>
              </a:defRPr>
            </a:lvl6pPr>
            <a:lvl7pPr marL="3200400" lvl="6" indent="-228600" algn="l">
              <a:spcBef>
                <a:spcPts val="660"/>
              </a:spcBef>
              <a:spcAft>
                <a:spcPts val="0"/>
              </a:spcAft>
              <a:buClr>
                <a:srgbClr val="888888"/>
              </a:buClr>
              <a:buSzPts val="3300"/>
              <a:buNone/>
              <a:defRPr sz="3300">
                <a:solidFill>
                  <a:srgbClr val="888888"/>
                </a:solidFill>
              </a:defRPr>
            </a:lvl7pPr>
            <a:lvl8pPr marL="3657600" lvl="7" indent="-228600" algn="l">
              <a:spcBef>
                <a:spcPts val="660"/>
              </a:spcBef>
              <a:spcAft>
                <a:spcPts val="0"/>
              </a:spcAft>
              <a:buClr>
                <a:srgbClr val="888888"/>
              </a:buClr>
              <a:buSzPts val="3300"/>
              <a:buNone/>
              <a:defRPr sz="3300">
                <a:solidFill>
                  <a:srgbClr val="888888"/>
                </a:solidFill>
              </a:defRPr>
            </a:lvl8pPr>
            <a:lvl9pPr marL="4114800" lvl="8" indent="-228600" algn="l">
              <a:spcBef>
                <a:spcPts val="660"/>
              </a:spcBef>
              <a:spcAft>
                <a:spcPts val="0"/>
              </a:spcAft>
              <a:buClr>
                <a:srgbClr val="888888"/>
              </a:buClr>
              <a:buSzPts val="3300"/>
              <a:buNone/>
              <a:defRPr sz="3300">
                <a:solidFill>
                  <a:srgbClr val="888888"/>
                </a:solidFill>
              </a:defRPr>
            </a:lvl9pPr>
          </a:lstStyle>
          <a:p>
            <a:endParaRPr/>
          </a:p>
        </p:txBody>
      </p:sp>
      <p:sp>
        <p:nvSpPr>
          <p:cNvPr id="34" name="Google Shape;34;p77"/>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77"/>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77"/>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7"/>
        <p:cNvGrpSpPr/>
        <p:nvPr/>
      </p:nvGrpSpPr>
      <p:grpSpPr>
        <a:xfrm>
          <a:off x="0" y="0"/>
          <a:ext cx="0" cy="0"/>
          <a:chOff x="0" y="0"/>
          <a:chExt cx="0" cy="0"/>
        </a:xfrm>
      </p:grpSpPr>
      <p:sp>
        <p:nvSpPr>
          <p:cNvPr id="38" name="Google Shape;38;p78"/>
          <p:cNvSpPr txBox="1">
            <a:spLocks noGrp="1"/>
          </p:cNvSpPr>
          <p:nvPr>
            <p:ph type="title"/>
          </p:nvPr>
        </p:nvSpPr>
        <p:spPr>
          <a:xfrm>
            <a:off x="1219200" y="549276"/>
            <a:ext cx="21945600" cy="228600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8"/>
          <p:cNvSpPr txBox="1">
            <a:spLocks noGrp="1"/>
          </p:cNvSpPr>
          <p:nvPr>
            <p:ph type="body" idx="1"/>
          </p:nvPr>
        </p:nvSpPr>
        <p:spPr>
          <a:xfrm>
            <a:off x="3251200" y="6400803"/>
            <a:ext cx="29057600" cy="18103850"/>
          </a:xfrm>
          <a:prstGeom prst="rect">
            <a:avLst/>
          </a:prstGeom>
          <a:noFill/>
          <a:ln>
            <a:noFill/>
          </a:ln>
        </p:spPr>
        <p:txBody>
          <a:bodyPr spcFirstLastPara="1" wrap="square" lIns="217700" tIns="108850" rIns="217700" bIns="108850" anchor="t" anchorCtr="0">
            <a:normAutofit/>
          </a:bodyPr>
          <a:lstStyle>
            <a:lvl1pPr marL="457200" lvl="0" indent="-654050" algn="l">
              <a:spcBef>
                <a:spcPts val="1340"/>
              </a:spcBef>
              <a:spcAft>
                <a:spcPts val="0"/>
              </a:spcAft>
              <a:buClr>
                <a:schemeClr val="dk1"/>
              </a:buClr>
              <a:buSzPts val="6700"/>
              <a:buChar char="•"/>
              <a:defRPr sz="6700"/>
            </a:lvl1pPr>
            <a:lvl2pPr marL="914400" lvl="1" indent="-590550" algn="l">
              <a:spcBef>
                <a:spcPts val="1140"/>
              </a:spcBef>
              <a:spcAft>
                <a:spcPts val="0"/>
              </a:spcAft>
              <a:buClr>
                <a:schemeClr val="dk1"/>
              </a:buClr>
              <a:buSzPts val="5700"/>
              <a:buChar char="–"/>
              <a:defRPr sz="5700"/>
            </a:lvl2pPr>
            <a:lvl3pPr marL="1371600" lvl="2" indent="-533400" algn="l">
              <a:spcBef>
                <a:spcPts val="960"/>
              </a:spcBef>
              <a:spcAft>
                <a:spcPts val="0"/>
              </a:spcAft>
              <a:buClr>
                <a:schemeClr val="dk1"/>
              </a:buClr>
              <a:buSzPts val="4800"/>
              <a:buChar char="•"/>
              <a:defRPr sz="4800"/>
            </a:lvl3pPr>
            <a:lvl4pPr marL="1828800" lvl="3" indent="-501650" algn="l">
              <a:spcBef>
                <a:spcPts val="860"/>
              </a:spcBef>
              <a:spcAft>
                <a:spcPts val="0"/>
              </a:spcAft>
              <a:buClr>
                <a:schemeClr val="dk1"/>
              </a:buClr>
              <a:buSzPts val="4300"/>
              <a:buChar char="–"/>
              <a:defRPr sz="4300"/>
            </a:lvl4pPr>
            <a:lvl5pPr marL="2286000" lvl="4" indent="-501650" algn="l">
              <a:spcBef>
                <a:spcPts val="860"/>
              </a:spcBef>
              <a:spcAft>
                <a:spcPts val="0"/>
              </a:spcAft>
              <a:buClr>
                <a:schemeClr val="dk1"/>
              </a:buClr>
              <a:buSzPts val="4300"/>
              <a:buChar char="»"/>
              <a:defRPr sz="4300"/>
            </a:lvl5pPr>
            <a:lvl6pPr marL="2743200" lvl="5" indent="-501650" algn="l">
              <a:spcBef>
                <a:spcPts val="860"/>
              </a:spcBef>
              <a:spcAft>
                <a:spcPts val="0"/>
              </a:spcAft>
              <a:buClr>
                <a:schemeClr val="dk1"/>
              </a:buClr>
              <a:buSzPts val="4300"/>
              <a:buChar char="•"/>
              <a:defRPr sz="4300"/>
            </a:lvl6pPr>
            <a:lvl7pPr marL="3200400" lvl="6" indent="-501650" algn="l">
              <a:spcBef>
                <a:spcPts val="860"/>
              </a:spcBef>
              <a:spcAft>
                <a:spcPts val="0"/>
              </a:spcAft>
              <a:buClr>
                <a:schemeClr val="dk1"/>
              </a:buClr>
              <a:buSzPts val="4300"/>
              <a:buChar char="•"/>
              <a:defRPr sz="4300"/>
            </a:lvl7pPr>
            <a:lvl8pPr marL="3657600" lvl="7" indent="-501650" algn="l">
              <a:spcBef>
                <a:spcPts val="860"/>
              </a:spcBef>
              <a:spcAft>
                <a:spcPts val="0"/>
              </a:spcAft>
              <a:buClr>
                <a:schemeClr val="dk1"/>
              </a:buClr>
              <a:buSzPts val="4300"/>
              <a:buChar char="•"/>
              <a:defRPr sz="4300"/>
            </a:lvl8pPr>
            <a:lvl9pPr marL="4114800" lvl="8" indent="-501650" algn="l">
              <a:spcBef>
                <a:spcPts val="860"/>
              </a:spcBef>
              <a:spcAft>
                <a:spcPts val="0"/>
              </a:spcAft>
              <a:buClr>
                <a:schemeClr val="dk1"/>
              </a:buClr>
              <a:buSzPts val="4300"/>
              <a:buChar char="•"/>
              <a:defRPr sz="4300"/>
            </a:lvl9pPr>
          </a:lstStyle>
          <a:p>
            <a:endParaRPr/>
          </a:p>
        </p:txBody>
      </p:sp>
      <p:sp>
        <p:nvSpPr>
          <p:cNvPr id="40" name="Google Shape;40;p78"/>
          <p:cNvSpPr txBox="1">
            <a:spLocks noGrp="1"/>
          </p:cNvSpPr>
          <p:nvPr>
            <p:ph type="body" idx="2"/>
          </p:nvPr>
        </p:nvSpPr>
        <p:spPr>
          <a:xfrm>
            <a:off x="32715200" y="6400803"/>
            <a:ext cx="29057600" cy="18103850"/>
          </a:xfrm>
          <a:prstGeom prst="rect">
            <a:avLst/>
          </a:prstGeom>
          <a:noFill/>
          <a:ln>
            <a:noFill/>
          </a:ln>
        </p:spPr>
        <p:txBody>
          <a:bodyPr spcFirstLastPara="1" wrap="square" lIns="217700" tIns="108850" rIns="217700" bIns="108850" anchor="t" anchorCtr="0">
            <a:normAutofit/>
          </a:bodyPr>
          <a:lstStyle>
            <a:lvl1pPr marL="457200" lvl="0" indent="-654050" algn="l">
              <a:spcBef>
                <a:spcPts val="1340"/>
              </a:spcBef>
              <a:spcAft>
                <a:spcPts val="0"/>
              </a:spcAft>
              <a:buClr>
                <a:schemeClr val="dk1"/>
              </a:buClr>
              <a:buSzPts val="6700"/>
              <a:buChar char="•"/>
              <a:defRPr sz="6700"/>
            </a:lvl1pPr>
            <a:lvl2pPr marL="914400" lvl="1" indent="-590550" algn="l">
              <a:spcBef>
                <a:spcPts val="1140"/>
              </a:spcBef>
              <a:spcAft>
                <a:spcPts val="0"/>
              </a:spcAft>
              <a:buClr>
                <a:schemeClr val="dk1"/>
              </a:buClr>
              <a:buSzPts val="5700"/>
              <a:buChar char="–"/>
              <a:defRPr sz="5700"/>
            </a:lvl2pPr>
            <a:lvl3pPr marL="1371600" lvl="2" indent="-533400" algn="l">
              <a:spcBef>
                <a:spcPts val="960"/>
              </a:spcBef>
              <a:spcAft>
                <a:spcPts val="0"/>
              </a:spcAft>
              <a:buClr>
                <a:schemeClr val="dk1"/>
              </a:buClr>
              <a:buSzPts val="4800"/>
              <a:buChar char="•"/>
              <a:defRPr sz="4800"/>
            </a:lvl3pPr>
            <a:lvl4pPr marL="1828800" lvl="3" indent="-501650" algn="l">
              <a:spcBef>
                <a:spcPts val="860"/>
              </a:spcBef>
              <a:spcAft>
                <a:spcPts val="0"/>
              </a:spcAft>
              <a:buClr>
                <a:schemeClr val="dk1"/>
              </a:buClr>
              <a:buSzPts val="4300"/>
              <a:buChar char="–"/>
              <a:defRPr sz="4300"/>
            </a:lvl4pPr>
            <a:lvl5pPr marL="2286000" lvl="4" indent="-501650" algn="l">
              <a:spcBef>
                <a:spcPts val="860"/>
              </a:spcBef>
              <a:spcAft>
                <a:spcPts val="0"/>
              </a:spcAft>
              <a:buClr>
                <a:schemeClr val="dk1"/>
              </a:buClr>
              <a:buSzPts val="4300"/>
              <a:buChar char="»"/>
              <a:defRPr sz="4300"/>
            </a:lvl5pPr>
            <a:lvl6pPr marL="2743200" lvl="5" indent="-501650" algn="l">
              <a:spcBef>
                <a:spcPts val="860"/>
              </a:spcBef>
              <a:spcAft>
                <a:spcPts val="0"/>
              </a:spcAft>
              <a:buClr>
                <a:schemeClr val="dk1"/>
              </a:buClr>
              <a:buSzPts val="4300"/>
              <a:buChar char="•"/>
              <a:defRPr sz="4300"/>
            </a:lvl6pPr>
            <a:lvl7pPr marL="3200400" lvl="6" indent="-501650" algn="l">
              <a:spcBef>
                <a:spcPts val="860"/>
              </a:spcBef>
              <a:spcAft>
                <a:spcPts val="0"/>
              </a:spcAft>
              <a:buClr>
                <a:schemeClr val="dk1"/>
              </a:buClr>
              <a:buSzPts val="4300"/>
              <a:buChar char="•"/>
              <a:defRPr sz="4300"/>
            </a:lvl7pPr>
            <a:lvl8pPr marL="3657600" lvl="7" indent="-501650" algn="l">
              <a:spcBef>
                <a:spcPts val="860"/>
              </a:spcBef>
              <a:spcAft>
                <a:spcPts val="0"/>
              </a:spcAft>
              <a:buClr>
                <a:schemeClr val="dk1"/>
              </a:buClr>
              <a:buSzPts val="4300"/>
              <a:buChar char="•"/>
              <a:defRPr sz="4300"/>
            </a:lvl8pPr>
            <a:lvl9pPr marL="4114800" lvl="8" indent="-501650" algn="l">
              <a:spcBef>
                <a:spcPts val="860"/>
              </a:spcBef>
              <a:spcAft>
                <a:spcPts val="0"/>
              </a:spcAft>
              <a:buClr>
                <a:schemeClr val="dk1"/>
              </a:buClr>
              <a:buSzPts val="4300"/>
              <a:buChar char="•"/>
              <a:defRPr sz="4300"/>
            </a:lvl9pPr>
          </a:lstStyle>
          <a:p>
            <a:endParaRPr/>
          </a:p>
        </p:txBody>
      </p:sp>
      <p:sp>
        <p:nvSpPr>
          <p:cNvPr id="41" name="Google Shape;41;p78"/>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8"/>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8"/>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4"/>
        <p:cNvGrpSpPr/>
        <p:nvPr/>
      </p:nvGrpSpPr>
      <p:grpSpPr>
        <a:xfrm>
          <a:off x="0" y="0"/>
          <a:ext cx="0" cy="0"/>
          <a:chOff x="0" y="0"/>
          <a:chExt cx="0" cy="0"/>
        </a:xfrm>
      </p:grpSpPr>
      <p:sp>
        <p:nvSpPr>
          <p:cNvPr id="45" name="Google Shape;45;p79"/>
          <p:cNvSpPr txBox="1">
            <a:spLocks noGrp="1"/>
          </p:cNvSpPr>
          <p:nvPr>
            <p:ph type="title"/>
          </p:nvPr>
        </p:nvSpPr>
        <p:spPr>
          <a:xfrm>
            <a:off x="1219200" y="549276"/>
            <a:ext cx="21945600" cy="228600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05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9"/>
          <p:cNvSpPr txBox="1">
            <a:spLocks noGrp="1"/>
          </p:cNvSpPr>
          <p:nvPr>
            <p:ph type="body" idx="1"/>
          </p:nvPr>
        </p:nvSpPr>
        <p:spPr>
          <a:xfrm>
            <a:off x="1219200" y="3070226"/>
            <a:ext cx="10773835" cy="1279524"/>
          </a:xfrm>
          <a:prstGeom prst="rect">
            <a:avLst/>
          </a:prstGeom>
          <a:noFill/>
          <a:ln>
            <a:noFill/>
          </a:ln>
        </p:spPr>
        <p:txBody>
          <a:bodyPr spcFirstLastPara="1" wrap="square" lIns="217700" tIns="108850" rIns="217700" bIns="108850" anchor="b" anchorCtr="0">
            <a:normAutofit/>
          </a:bodyPr>
          <a:lstStyle>
            <a:lvl1pPr marL="457200" lvl="0" indent="-228600" algn="l">
              <a:spcBef>
                <a:spcPts val="1140"/>
              </a:spcBef>
              <a:spcAft>
                <a:spcPts val="0"/>
              </a:spcAft>
              <a:buClr>
                <a:schemeClr val="dk1"/>
              </a:buClr>
              <a:buSzPts val="5700"/>
              <a:buNone/>
              <a:defRPr sz="5700" b="1"/>
            </a:lvl1pPr>
            <a:lvl2pPr marL="914400" lvl="1" indent="-228600" algn="l">
              <a:spcBef>
                <a:spcPts val="960"/>
              </a:spcBef>
              <a:spcAft>
                <a:spcPts val="0"/>
              </a:spcAft>
              <a:buClr>
                <a:schemeClr val="dk1"/>
              </a:buClr>
              <a:buSzPts val="4800"/>
              <a:buNone/>
              <a:defRPr sz="4800" b="1"/>
            </a:lvl2pPr>
            <a:lvl3pPr marL="1371600" lvl="2" indent="-228600" algn="l">
              <a:spcBef>
                <a:spcPts val="860"/>
              </a:spcBef>
              <a:spcAft>
                <a:spcPts val="0"/>
              </a:spcAft>
              <a:buClr>
                <a:schemeClr val="dk1"/>
              </a:buClr>
              <a:buSzPts val="4300"/>
              <a:buNone/>
              <a:defRPr sz="4300" b="1"/>
            </a:lvl3pPr>
            <a:lvl4pPr marL="1828800" lvl="3" indent="-228600" algn="l">
              <a:spcBef>
                <a:spcPts val="760"/>
              </a:spcBef>
              <a:spcAft>
                <a:spcPts val="0"/>
              </a:spcAft>
              <a:buClr>
                <a:schemeClr val="dk1"/>
              </a:buClr>
              <a:buSzPts val="3800"/>
              <a:buNone/>
              <a:defRPr sz="3800" b="1"/>
            </a:lvl4pPr>
            <a:lvl5pPr marL="2286000" lvl="4" indent="-228600" algn="l">
              <a:spcBef>
                <a:spcPts val="760"/>
              </a:spcBef>
              <a:spcAft>
                <a:spcPts val="0"/>
              </a:spcAft>
              <a:buClr>
                <a:schemeClr val="dk1"/>
              </a:buClr>
              <a:buSzPts val="3800"/>
              <a:buNone/>
              <a:defRPr sz="3800" b="1"/>
            </a:lvl5pPr>
            <a:lvl6pPr marL="2743200" lvl="5" indent="-228600" algn="l">
              <a:spcBef>
                <a:spcPts val="760"/>
              </a:spcBef>
              <a:spcAft>
                <a:spcPts val="0"/>
              </a:spcAft>
              <a:buClr>
                <a:schemeClr val="dk1"/>
              </a:buClr>
              <a:buSzPts val="3800"/>
              <a:buNone/>
              <a:defRPr sz="3800" b="1"/>
            </a:lvl6pPr>
            <a:lvl7pPr marL="3200400" lvl="6" indent="-228600" algn="l">
              <a:spcBef>
                <a:spcPts val="760"/>
              </a:spcBef>
              <a:spcAft>
                <a:spcPts val="0"/>
              </a:spcAft>
              <a:buClr>
                <a:schemeClr val="dk1"/>
              </a:buClr>
              <a:buSzPts val="3800"/>
              <a:buNone/>
              <a:defRPr sz="3800" b="1"/>
            </a:lvl7pPr>
            <a:lvl8pPr marL="3657600" lvl="7" indent="-228600" algn="l">
              <a:spcBef>
                <a:spcPts val="760"/>
              </a:spcBef>
              <a:spcAft>
                <a:spcPts val="0"/>
              </a:spcAft>
              <a:buClr>
                <a:schemeClr val="dk1"/>
              </a:buClr>
              <a:buSzPts val="3800"/>
              <a:buNone/>
              <a:defRPr sz="3800" b="1"/>
            </a:lvl8pPr>
            <a:lvl9pPr marL="4114800" lvl="8" indent="-228600" algn="l">
              <a:spcBef>
                <a:spcPts val="760"/>
              </a:spcBef>
              <a:spcAft>
                <a:spcPts val="0"/>
              </a:spcAft>
              <a:buClr>
                <a:schemeClr val="dk1"/>
              </a:buClr>
              <a:buSzPts val="3800"/>
              <a:buNone/>
              <a:defRPr sz="3800" b="1"/>
            </a:lvl9pPr>
          </a:lstStyle>
          <a:p>
            <a:endParaRPr/>
          </a:p>
        </p:txBody>
      </p:sp>
      <p:sp>
        <p:nvSpPr>
          <p:cNvPr id="47" name="Google Shape;47;p79"/>
          <p:cNvSpPr txBox="1">
            <a:spLocks noGrp="1"/>
          </p:cNvSpPr>
          <p:nvPr>
            <p:ph type="body" idx="2"/>
          </p:nvPr>
        </p:nvSpPr>
        <p:spPr>
          <a:xfrm>
            <a:off x="1219200" y="4349750"/>
            <a:ext cx="10773835" cy="7902576"/>
          </a:xfrm>
          <a:prstGeom prst="rect">
            <a:avLst/>
          </a:prstGeom>
          <a:noFill/>
          <a:ln>
            <a:noFill/>
          </a:ln>
        </p:spPr>
        <p:txBody>
          <a:bodyPr spcFirstLastPara="1" wrap="square" lIns="217700" tIns="108850" rIns="217700" bIns="108850" anchor="t" anchorCtr="0">
            <a:normAutofit/>
          </a:bodyPr>
          <a:lstStyle>
            <a:lvl1pPr marL="457200" lvl="0" indent="-590550" algn="l">
              <a:spcBef>
                <a:spcPts val="1140"/>
              </a:spcBef>
              <a:spcAft>
                <a:spcPts val="0"/>
              </a:spcAft>
              <a:buClr>
                <a:schemeClr val="dk1"/>
              </a:buClr>
              <a:buSzPts val="5700"/>
              <a:buChar char="•"/>
              <a:defRPr sz="5700"/>
            </a:lvl1pPr>
            <a:lvl2pPr marL="914400" lvl="1" indent="-533400" algn="l">
              <a:spcBef>
                <a:spcPts val="960"/>
              </a:spcBef>
              <a:spcAft>
                <a:spcPts val="0"/>
              </a:spcAft>
              <a:buClr>
                <a:schemeClr val="dk1"/>
              </a:buClr>
              <a:buSzPts val="4800"/>
              <a:buChar char="–"/>
              <a:defRPr sz="4800"/>
            </a:lvl2pPr>
            <a:lvl3pPr marL="1371600" lvl="2" indent="-501650" algn="l">
              <a:spcBef>
                <a:spcPts val="860"/>
              </a:spcBef>
              <a:spcAft>
                <a:spcPts val="0"/>
              </a:spcAft>
              <a:buClr>
                <a:schemeClr val="dk1"/>
              </a:buClr>
              <a:buSzPts val="4300"/>
              <a:buChar char="•"/>
              <a:defRPr sz="4300"/>
            </a:lvl3pPr>
            <a:lvl4pPr marL="1828800" lvl="3" indent="-469900" algn="l">
              <a:spcBef>
                <a:spcPts val="760"/>
              </a:spcBef>
              <a:spcAft>
                <a:spcPts val="0"/>
              </a:spcAft>
              <a:buClr>
                <a:schemeClr val="dk1"/>
              </a:buClr>
              <a:buSzPts val="3800"/>
              <a:buChar char="–"/>
              <a:defRPr sz="3800"/>
            </a:lvl4pPr>
            <a:lvl5pPr marL="2286000" lvl="4" indent="-469900" algn="l">
              <a:spcBef>
                <a:spcPts val="760"/>
              </a:spcBef>
              <a:spcAft>
                <a:spcPts val="0"/>
              </a:spcAft>
              <a:buClr>
                <a:schemeClr val="dk1"/>
              </a:buClr>
              <a:buSzPts val="3800"/>
              <a:buChar char="»"/>
              <a:defRPr sz="3800"/>
            </a:lvl5pPr>
            <a:lvl6pPr marL="2743200" lvl="5" indent="-469900" algn="l">
              <a:spcBef>
                <a:spcPts val="760"/>
              </a:spcBef>
              <a:spcAft>
                <a:spcPts val="0"/>
              </a:spcAft>
              <a:buClr>
                <a:schemeClr val="dk1"/>
              </a:buClr>
              <a:buSzPts val="3800"/>
              <a:buChar char="•"/>
              <a:defRPr sz="3800"/>
            </a:lvl6pPr>
            <a:lvl7pPr marL="3200400" lvl="6" indent="-469900" algn="l">
              <a:spcBef>
                <a:spcPts val="760"/>
              </a:spcBef>
              <a:spcAft>
                <a:spcPts val="0"/>
              </a:spcAft>
              <a:buClr>
                <a:schemeClr val="dk1"/>
              </a:buClr>
              <a:buSzPts val="3800"/>
              <a:buChar char="•"/>
              <a:defRPr sz="3800"/>
            </a:lvl7pPr>
            <a:lvl8pPr marL="3657600" lvl="7" indent="-469900" algn="l">
              <a:spcBef>
                <a:spcPts val="760"/>
              </a:spcBef>
              <a:spcAft>
                <a:spcPts val="0"/>
              </a:spcAft>
              <a:buClr>
                <a:schemeClr val="dk1"/>
              </a:buClr>
              <a:buSzPts val="3800"/>
              <a:buChar char="•"/>
              <a:defRPr sz="3800"/>
            </a:lvl8pPr>
            <a:lvl9pPr marL="4114800" lvl="8" indent="-469900" algn="l">
              <a:spcBef>
                <a:spcPts val="760"/>
              </a:spcBef>
              <a:spcAft>
                <a:spcPts val="0"/>
              </a:spcAft>
              <a:buClr>
                <a:schemeClr val="dk1"/>
              </a:buClr>
              <a:buSzPts val="3800"/>
              <a:buChar char="•"/>
              <a:defRPr sz="3800"/>
            </a:lvl9pPr>
          </a:lstStyle>
          <a:p>
            <a:endParaRPr/>
          </a:p>
        </p:txBody>
      </p:sp>
      <p:sp>
        <p:nvSpPr>
          <p:cNvPr id="48" name="Google Shape;48;p79"/>
          <p:cNvSpPr txBox="1">
            <a:spLocks noGrp="1"/>
          </p:cNvSpPr>
          <p:nvPr>
            <p:ph type="body" idx="3"/>
          </p:nvPr>
        </p:nvSpPr>
        <p:spPr>
          <a:xfrm>
            <a:off x="12386737" y="3070226"/>
            <a:ext cx="10778067" cy="1279524"/>
          </a:xfrm>
          <a:prstGeom prst="rect">
            <a:avLst/>
          </a:prstGeom>
          <a:noFill/>
          <a:ln>
            <a:noFill/>
          </a:ln>
        </p:spPr>
        <p:txBody>
          <a:bodyPr spcFirstLastPara="1" wrap="square" lIns="217700" tIns="108850" rIns="217700" bIns="108850" anchor="b" anchorCtr="0">
            <a:normAutofit/>
          </a:bodyPr>
          <a:lstStyle>
            <a:lvl1pPr marL="457200" lvl="0" indent="-228600" algn="l">
              <a:spcBef>
                <a:spcPts val="1140"/>
              </a:spcBef>
              <a:spcAft>
                <a:spcPts val="0"/>
              </a:spcAft>
              <a:buClr>
                <a:schemeClr val="dk1"/>
              </a:buClr>
              <a:buSzPts val="5700"/>
              <a:buNone/>
              <a:defRPr sz="5700" b="1"/>
            </a:lvl1pPr>
            <a:lvl2pPr marL="914400" lvl="1" indent="-228600" algn="l">
              <a:spcBef>
                <a:spcPts val="960"/>
              </a:spcBef>
              <a:spcAft>
                <a:spcPts val="0"/>
              </a:spcAft>
              <a:buClr>
                <a:schemeClr val="dk1"/>
              </a:buClr>
              <a:buSzPts val="4800"/>
              <a:buNone/>
              <a:defRPr sz="4800" b="1"/>
            </a:lvl2pPr>
            <a:lvl3pPr marL="1371600" lvl="2" indent="-228600" algn="l">
              <a:spcBef>
                <a:spcPts val="860"/>
              </a:spcBef>
              <a:spcAft>
                <a:spcPts val="0"/>
              </a:spcAft>
              <a:buClr>
                <a:schemeClr val="dk1"/>
              </a:buClr>
              <a:buSzPts val="4300"/>
              <a:buNone/>
              <a:defRPr sz="4300" b="1"/>
            </a:lvl3pPr>
            <a:lvl4pPr marL="1828800" lvl="3" indent="-228600" algn="l">
              <a:spcBef>
                <a:spcPts val="760"/>
              </a:spcBef>
              <a:spcAft>
                <a:spcPts val="0"/>
              </a:spcAft>
              <a:buClr>
                <a:schemeClr val="dk1"/>
              </a:buClr>
              <a:buSzPts val="3800"/>
              <a:buNone/>
              <a:defRPr sz="3800" b="1"/>
            </a:lvl4pPr>
            <a:lvl5pPr marL="2286000" lvl="4" indent="-228600" algn="l">
              <a:spcBef>
                <a:spcPts val="760"/>
              </a:spcBef>
              <a:spcAft>
                <a:spcPts val="0"/>
              </a:spcAft>
              <a:buClr>
                <a:schemeClr val="dk1"/>
              </a:buClr>
              <a:buSzPts val="3800"/>
              <a:buNone/>
              <a:defRPr sz="3800" b="1"/>
            </a:lvl5pPr>
            <a:lvl6pPr marL="2743200" lvl="5" indent="-228600" algn="l">
              <a:spcBef>
                <a:spcPts val="760"/>
              </a:spcBef>
              <a:spcAft>
                <a:spcPts val="0"/>
              </a:spcAft>
              <a:buClr>
                <a:schemeClr val="dk1"/>
              </a:buClr>
              <a:buSzPts val="3800"/>
              <a:buNone/>
              <a:defRPr sz="3800" b="1"/>
            </a:lvl6pPr>
            <a:lvl7pPr marL="3200400" lvl="6" indent="-228600" algn="l">
              <a:spcBef>
                <a:spcPts val="760"/>
              </a:spcBef>
              <a:spcAft>
                <a:spcPts val="0"/>
              </a:spcAft>
              <a:buClr>
                <a:schemeClr val="dk1"/>
              </a:buClr>
              <a:buSzPts val="3800"/>
              <a:buNone/>
              <a:defRPr sz="3800" b="1"/>
            </a:lvl7pPr>
            <a:lvl8pPr marL="3657600" lvl="7" indent="-228600" algn="l">
              <a:spcBef>
                <a:spcPts val="760"/>
              </a:spcBef>
              <a:spcAft>
                <a:spcPts val="0"/>
              </a:spcAft>
              <a:buClr>
                <a:schemeClr val="dk1"/>
              </a:buClr>
              <a:buSzPts val="3800"/>
              <a:buNone/>
              <a:defRPr sz="3800" b="1"/>
            </a:lvl8pPr>
            <a:lvl9pPr marL="4114800" lvl="8" indent="-228600" algn="l">
              <a:spcBef>
                <a:spcPts val="760"/>
              </a:spcBef>
              <a:spcAft>
                <a:spcPts val="0"/>
              </a:spcAft>
              <a:buClr>
                <a:schemeClr val="dk1"/>
              </a:buClr>
              <a:buSzPts val="3800"/>
              <a:buNone/>
              <a:defRPr sz="3800" b="1"/>
            </a:lvl9pPr>
          </a:lstStyle>
          <a:p>
            <a:endParaRPr/>
          </a:p>
        </p:txBody>
      </p:sp>
      <p:sp>
        <p:nvSpPr>
          <p:cNvPr id="49" name="Google Shape;49;p79"/>
          <p:cNvSpPr txBox="1">
            <a:spLocks noGrp="1"/>
          </p:cNvSpPr>
          <p:nvPr>
            <p:ph type="body" idx="4"/>
          </p:nvPr>
        </p:nvSpPr>
        <p:spPr>
          <a:xfrm>
            <a:off x="12386737" y="4349750"/>
            <a:ext cx="10778067" cy="7902576"/>
          </a:xfrm>
          <a:prstGeom prst="rect">
            <a:avLst/>
          </a:prstGeom>
          <a:noFill/>
          <a:ln>
            <a:noFill/>
          </a:ln>
        </p:spPr>
        <p:txBody>
          <a:bodyPr spcFirstLastPara="1" wrap="square" lIns="217700" tIns="108850" rIns="217700" bIns="108850" anchor="t" anchorCtr="0">
            <a:normAutofit/>
          </a:bodyPr>
          <a:lstStyle>
            <a:lvl1pPr marL="457200" lvl="0" indent="-590550" algn="l">
              <a:spcBef>
                <a:spcPts val="1140"/>
              </a:spcBef>
              <a:spcAft>
                <a:spcPts val="0"/>
              </a:spcAft>
              <a:buClr>
                <a:schemeClr val="dk1"/>
              </a:buClr>
              <a:buSzPts val="5700"/>
              <a:buChar char="•"/>
              <a:defRPr sz="5700"/>
            </a:lvl1pPr>
            <a:lvl2pPr marL="914400" lvl="1" indent="-533400" algn="l">
              <a:spcBef>
                <a:spcPts val="960"/>
              </a:spcBef>
              <a:spcAft>
                <a:spcPts val="0"/>
              </a:spcAft>
              <a:buClr>
                <a:schemeClr val="dk1"/>
              </a:buClr>
              <a:buSzPts val="4800"/>
              <a:buChar char="–"/>
              <a:defRPr sz="4800"/>
            </a:lvl2pPr>
            <a:lvl3pPr marL="1371600" lvl="2" indent="-501650" algn="l">
              <a:spcBef>
                <a:spcPts val="860"/>
              </a:spcBef>
              <a:spcAft>
                <a:spcPts val="0"/>
              </a:spcAft>
              <a:buClr>
                <a:schemeClr val="dk1"/>
              </a:buClr>
              <a:buSzPts val="4300"/>
              <a:buChar char="•"/>
              <a:defRPr sz="4300"/>
            </a:lvl3pPr>
            <a:lvl4pPr marL="1828800" lvl="3" indent="-469900" algn="l">
              <a:spcBef>
                <a:spcPts val="760"/>
              </a:spcBef>
              <a:spcAft>
                <a:spcPts val="0"/>
              </a:spcAft>
              <a:buClr>
                <a:schemeClr val="dk1"/>
              </a:buClr>
              <a:buSzPts val="3800"/>
              <a:buChar char="–"/>
              <a:defRPr sz="3800"/>
            </a:lvl4pPr>
            <a:lvl5pPr marL="2286000" lvl="4" indent="-469900" algn="l">
              <a:spcBef>
                <a:spcPts val="760"/>
              </a:spcBef>
              <a:spcAft>
                <a:spcPts val="0"/>
              </a:spcAft>
              <a:buClr>
                <a:schemeClr val="dk1"/>
              </a:buClr>
              <a:buSzPts val="3800"/>
              <a:buChar char="»"/>
              <a:defRPr sz="3800"/>
            </a:lvl5pPr>
            <a:lvl6pPr marL="2743200" lvl="5" indent="-469900" algn="l">
              <a:spcBef>
                <a:spcPts val="760"/>
              </a:spcBef>
              <a:spcAft>
                <a:spcPts val="0"/>
              </a:spcAft>
              <a:buClr>
                <a:schemeClr val="dk1"/>
              </a:buClr>
              <a:buSzPts val="3800"/>
              <a:buChar char="•"/>
              <a:defRPr sz="3800"/>
            </a:lvl6pPr>
            <a:lvl7pPr marL="3200400" lvl="6" indent="-469900" algn="l">
              <a:spcBef>
                <a:spcPts val="760"/>
              </a:spcBef>
              <a:spcAft>
                <a:spcPts val="0"/>
              </a:spcAft>
              <a:buClr>
                <a:schemeClr val="dk1"/>
              </a:buClr>
              <a:buSzPts val="3800"/>
              <a:buChar char="•"/>
              <a:defRPr sz="3800"/>
            </a:lvl7pPr>
            <a:lvl8pPr marL="3657600" lvl="7" indent="-469900" algn="l">
              <a:spcBef>
                <a:spcPts val="760"/>
              </a:spcBef>
              <a:spcAft>
                <a:spcPts val="0"/>
              </a:spcAft>
              <a:buClr>
                <a:schemeClr val="dk1"/>
              </a:buClr>
              <a:buSzPts val="3800"/>
              <a:buChar char="•"/>
              <a:defRPr sz="3800"/>
            </a:lvl8pPr>
            <a:lvl9pPr marL="4114800" lvl="8" indent="-469900" algn="l">
              <a:spcBef>
                <a:spcPts val="760"/>
              </a:spcBef>
              <a:spcAft>
                <a:spcPts val="0"/>
              </a:spcAft>
              <a:buClr>
                <a:schemeClr val="dk1"/>
              </a:buClr>
              <a:buSzPts val="3800"/>
              <a:buChar char="•"/>
              <a:defRPr sz="3800"/>
            </a:lvl9pPr>
          </a:lstStyle>
          <a:p>
            <a:endParaRPr/>
          </a:p>
        </p:txBody>
      </p:sp>
      <p:sp>
        <p:nvSpPr>
          <p:cNvPr id="50" name="Google Shape;50;p79"/>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9"/>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9"/>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3"/>
        <p:cNvGrpSpPr/>
        <p:nvPr/>
      </p:nvGrpSpPr>
      <p:grpSpPr>
        <a:xfrm>
          <a:off x="0" y="0"/>
          <a:ext cx="0" cy="0"/>
          <a:chOff x="0" y="0"/>
          <a:chExt cx="0" cy="0"/>
        </a:xfrm>
      </p:grpSpPr>
      <p:sp>
        <p:nvSpPr>
          <p:cNvPr id="54" name="Google Shape;54;p80"/>
          <p:cNvSpPr txBox="1">
            <a:spLocks noGrp="1"/>
          </p:cNvSpPr>
          <p:nvPr>
            <p:ph type="title"/>
          </p:nvPr>
        </p:nvSpPr>
        <p:spPr>
          <a:xfrm>
            <a:off x="1219200" y="549276"/>
            <a:ext cx="21945600" cy="228600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0"/>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0"/>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0"/>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8"/>
        <p:cNvGrpSpPr/>
        <p:nvPr/>
      </p:nvGrpSpPr>
      <p:grpSpPr>
        <a:xfrm>
          <a:off x="0" y="0"/>
          <a:ext cx="0" cy="0"/>
          <a:chOff x="0" y="0"/>
          <a:chExt cx="0" cy="0"/>
        </a:xfrm>
      </p:grpSpPr>
      <p:sp>
        <p:nvSpPr>
          <p:cNvPr id="59" name="Google Shape;59;p81"/>
          <p:cNvSpPr txBox="1">
            <a:spLocks noGrp="1"/>
          </p:cNvSpPr>
          <p:nvPr>
            <p:ph type="title"/>
          </p:nvPr>
        </p:nvSpPr>
        <p:spPr>
          <a:xfrm>
            <a:off x="1219201" y="546100"/>
            <a:ext cx="8022168" cy="2324100"/>
          </a:xfrm>
          <a:prstGeom prst="rect">
            <a:avLst/>
          </a:prstGeom>
          <a:noFill/>
          <a:ln>
            <a:noFill/>
          </a:ln>
        </p:spPr>
        <p:txBody>
          <a:bodyPr spcFirstLastPara="1" wrap="square" lIns="217700" tIns="108850" rIns="217700" bIns="108850" anchor="b" anchorCtr="0">
            <a:normAutofit/>
          </a:bodyPr>
          <a:lstStyle>
            <a:lvl1pPr lvl="0" algn="l">
              <a:spcBef>
                <a:spcPts val="0"/>
              </a:spcBef>
              <a:spcAft>
                <a:spcPts val="0"/>
              </a:spcAft>
              <a:buClr>
                <a:schemeClr val="dk1"/>
              </a:buClr>
              <a:buSzPts val="4800"/>
              <a:buFont typeface="Calibri"/>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1"/>
          <p:cNvSpPr txBox="1">
            <a:spLocks noGrp="1"/>
          </p:cNvSpPr>
          <p:nvPr>
            <p:ph type="body" idx="1"/>
          </p:nvPr>
        </p:nvSpPr>
        <p:spPr>
          <a:xfrm>
            <a:off x="9533467" y="546103"/>
            <a:ext cx="13631333" cy="11706226"/>
          </a:xfrm>
          <a:prstGeom prst="rect">
            <a:avLst/>
          </a:prstGeom>
          <a:noFill/>
          <a:ln>
            <a:noFill/>
          </a:ln>
        </p:spPr>
        <p:txBody>
          <a:bodyPr spcFirstLastPara="1" wrap="square" lIns="217700" tIns="108850" rIns="217700" bIns="108850" anchor="t" anchorCtr="0">
            <a:normAutofit/>
          </a:bodyPr>
          <a:lstStyle>
            <a:lvl1pPr marL="457200" lvl="0" indent="-711200" algn="l">
              <a:spcBef>
                <a:spcPts val="1520"/>
              </a:spcBef>
              <a:spcAft>
                <a:spcPts val="0"/>
              </a:spcAft>
              <a:buClr>
                <a:schemeClr val="dk1"/>
              </a:buClr>
              <a:buSzPts val="7600"/>
              <a:buChar char="•"/>
              <a:defRPr sz="7600"/>
            </a:lvl1pPr>
            <a:lvl2pPr marL="914400" lvl="1" indent="-654050" algn="l">
              <a:spcBef>
                <a:spcPts val="1340"/>
              </a:spcBef>
              <a:spcAft>
                <a:spcPts val="0"/>
              </a:spcAft>
              <a:buClr>
                <a:schemeClr val="dk1"/>
              </a:buClr>
              <a:buSzPts val="6700"/>
              <a:buChar char="–"/>
              <a:defRPr sz="6700"/>
            </a:lvl2pPr>
            <a:lvl3pPr marL="1371600" lvl="2" indent="-590550" algn="l">
              <a:spcBef>
                <a:spcPts val="1140"/>
              </a:spcBef>
              <a:spcAft>
                <a:spcPts val="0"/>
              </a:spcAft>
              <a:buClr>
                <a:schemeClr val="dk1"/>
              </a:buClr>
              <a:buSzPts val="5700"/>
              <a:buChar char="•"/>
              <a:defRPr sz="5700"/>
            </a:lvl3pPr>
            <a:lvl4pPr marL="1828800" lvl="3" indent="-533400" algn="l">
              <a:spcBef>
                <a:spcPts val="960"/>
              </a:spcBef>
              <a:spcAft>
                <a:spcPts val="0"/>
              </a:spcAft>
              <a:buClr>
                <a:schemeClr val="dk1"/>
              </a:buClr>
              <a:buSzPts val="4800"/>
              <a:buChar char="–"/>
              <a:defRPr sz="4800"/>
            </a:lvl4pPr>
            <a:lvl5pPr marL="2286000" lvl="4" indent="-533400" algn="l">
              <a:spcBef>
                <a:spcPts val="960"/>
              </a:spcBef>
              <a:spcAft>
                <a:spcPts val="0"/>
              </a:spcAft>
              <a:buClr>
                <a:schemeClr val="dk1"/>
              </a:buClr>
              <a:buSzPts val="4800"/>
              <a:buChar char="»"/>
              <a:defRPr sz="4800"/>
            </a:lvl5pPr>
            <a:lvl6pPr marL="2743200" lvl="5" indent="-533400" algn="l">
              <a:spcBef>
                <a:spcPts val="960"/>
              </a:spcBef>
              <a:spcAft>
                <a:spcPts val="0"/>
              </a:spcAft>
              <a:buClr>
                <a:schemeClr val="dk1"/>
              </a:buClr>
              <a:buSzPts val="4800"/>
              <a:buChar char="•"/>
              <a:defRPr sz="4800"/>
            </a:lvl6pPr>
            <a:lvl7pPr marL="3200400" lvl="6" indent="-533400" algn="l">
              <a:spcBef>
                <a:spcPts val="960"/>
              </a:spcBef>
              <a:spcAft>
                <a:spcPts val="0"/>
              </a:spcAft>
              <a:buClr>
                <a:schemeClr val="dk1"/>
              </a:buClr>
              <a:buSzPts val="4800"/>
              <a:buChar char="•"/>
              <a:defRPr sz="4800"/>
            </a:lvl7pPr>
            <a:lvl8pPr marL="3657600" lvl="7" indent="-533400" algn="l">
              <a:spcBef>
                <a:spcPts val="960"/>
              </a:spcBef>
              <a:spcAft>
                <a:spcPts val="0"/>
              </a:spcAft>
              <a:buClr>
                <a:schemeClr val="dk1"/>
              </a:buClr>
              <a:buSzPts val="4800"/>
              <a:buChar char="•"/>
              <a:defRPr sz="4800"/>
            </a:lvl8pPr>
            <a:lvl9pPr marL="4114800" lvl="8" indent="-533400" algn="l">
              <a:spcBef>
                <a:spcPts val="960"/>
              </a:spcBef>
              <a:spcAft>
                <a:spcPts val="0"/>
              </a:spcAft>
              <a:buClr>
                <a:schemeClr val="dk1"/>
              </a:buClr>
              <a:buSzPts val="4800"/>
              <a:buChar char="•"/>
              <a:defRPr sz="4800"/>
            </a:lvl9pPr>
          </a:lstStyle>
          <a:p>
            <a:endParaRPr/>
          </a:p>
        </p:txBody>
      </p:sp>
      <p:sp>
        <p:nvSpPr>
          <p:cNvPr id="61" name="Google Shape;61;p81"/>
          <p:cNvSpPr txBox="1">
            <a:spLocks noGrp="1"/>
          </p:cNvSpPr>
          <p:nvPr>
            <p:ph type="body" idx="2"/>
          </p:nvPr>
        </p:nvSpPr>
        <p:spPr>
          <a:xfrm>
            <a:off x="1219201" y="2870203"/>
            <a:ext cx="8022168" cy="9382126"/>
          </a:xfrm>
          <a:prstGeom prst="rect">
            <a:avLst/>
          </a:prstGeom>
          <a:noFill/>
          <a:ln>
            <a:noFill/>
          </a:ln>
        </p:spPr>
        <p:txBody>
          <a:bodyPr spcFirstLastPara="1" wrap="square" lIns="217700" tIns="108850" rIns="217700" bIns="108850" anchor="t" anchorCtr="0">
            <a:normAutofit/>
          </a:bodyPr>
          <a:lstStyle>
            <a:lvl1pPr marL="457200" lvl="0" indent="-228600" algn="l">
              <a:spcBef>
                <a:spcPts val="660"/>
              </a:spcBef>
              <a:spcAft>
                <a:spcPts val="0"/>
              </a:spcAft>
              <a:buClr>
                <a:schemeClr val="dk1"/>
              </a:buClr>
              <a:buSzPts val="3300"/>
              <a:buNone/>
              <a:defRPr sz="3300"/>
            </a:lvl1pPr>
            <a:lvl2pPr marL="914400" lvl="1" indent="-228600" algn="l">
              <a:spcBef>
                <a:spcPts val="580"/>
              </a:spcBef>
              <a:spcAft>
                <a:spcPts val="0"/>
              </a:spcAft>
              <a:buClr>
                <a:schemeClr val="dk1"/>
              </a:buClr>
              <a:buSzPts val="2900"/>
              <a:buNone/>
              <a:defRPr sz="2900"/>
            </a:lvl2pPr>
            <a:lvl3pPr marL="1371600" lvl="2" indent="-228600" algn="l">
              <a:spcBef>
                <a:spcPts val="480"/>
              </a:spcBef>
              <a:spcAft>
                <a:spcPts val="0"/>
              </a:spcAft>
              <a:buClr>
                <a:schemeClr val="dk1"/>
              </a:buClr>
              <a:buSzPts val="2400"/>
              <a:buNone/>
              <a:defRPr sz="2400"/>
            </a:lvl3pPr>
            <a:lvl4pPr marL="1828800" lvl="3" indent="-228600" algn="l">
              <a:spcBef>
                <a:spcPts val="420"/>
              </a:spcBef>
              <a:spcAft>
                <a:spcPts val="0"/>
              </a:spcAft>
              <a:buClr>
                <a:schemeClr val="dk1"/>
              </a:buClr>
              <a:buSzPts val="2100"/>
              <a:buNone/>
              <a:defRPr sz="2100"/>
            </a:lvl4pPr>
            <a:lvl5pPr marL="2286000" lvl="4" indent="-228600" algn="l">
              <a:spcBef>
                <a:spcPts val="420"/>
              </a:spcBef>
              <a:spcAft>
                <a:spcPts val="0"/>
              </a:spcAft>
              <a:buClr>
                <a:schemeClr val="dk1"/>
              </a:buClr>
              <a:buSzPts val="2100"/>
              <a:buNone/>
              <a:defRPr sz="2100"/>
            </a:lvl5pPr>
            <a:lvl6pPr marL="2743200" lvl="5" indent="-228600" algn="l">
              <a:spcBef>
                <a:spcPts val="420"/>
              </a:spcBef>
              <a:spcAft>
                <a:spcPts val="0"/>
              </a:spcAft>
              <a:buClr>
                <a:schemeClr val="dk1"/>
              </a:buClr>
              <a:buSzPts val="2100"/>
              <a:buNone/>
              <a:defRPr sz="2100"/>
            </a:lvl6pPr>
            <a:lvl7pPr marL="3200400" lvl="6" indent="-228600" algn="l">
              <a:spcBef>
                <a:spcPts val="420"/>
              </a:spcBef>
              <a:spcAft>
                <a:spcPts val="0"/>
              </a:spcAft>
              <a:buClr>
                <a:schemeClr val="dk1"/>
              </a:buClr>
              <a:buSzPts val="2100"/>
              <a:buNone/>
              <a:defRPr sz="2100"/>
            </a:lvl7pPr>
            <a:lvl8pPr marL="3657600" lvl="7" indent="-228600" algn="l">
              <a:spcBef>
                <a:spcPts val="420"/>
              </a:spcBef>
              <a:spcAft>
                <a:spcPts val="0"/>
              </a:spcAft>
              <a:buClr>
                <a:schemeClr val="dk1"/>
              </a:buClr>
              <a:buSzPts val="2100"/>
              <a:buNone/>
              <a:defRPr sz="2100"/>
            </a:lvl8pPr>
            <a:lvl9pPr marL="4114800" lvl="8" indent="-228600" algn="l">
              <a:spcBef>
                <a:spcPts val="420"/>
              </a:spcBef>
              <a:spcAft>
                <a:spcPts val="0"/>
              </a:spcAft>
              <a:buClr>
                <a:schemeClr val="dk1"/>
              </a:buClr>
              <a:buSzPts val="2100"/>
              <a:buNone/>
              <a:defRPr sz="2100"/>
            </a:lvl9pPr>
          </a:lstStyle>
          <a:p>
            <a:endParaRPr/>
          </a:p>
        </p:txBody>
      </p:sp>
      <p:sp>
        <p:nvSpPr>
          <p:cNvPr id="62" name="Google Shape;62;p81"/>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1"/>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1"/>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l">
              <a:lnSpc>
                <a:spcPct val="100000"/>
              </a:lnSpc>
              <a:spcBef>
                <a:spcPts val="0"/>
              </a:spcBef>
              <a:spcAft>
                <a:spcPts val="0"/>
              </a:spcAft>
              <a:buSzPts val="2900"/>
              <a:buNone/>
              <a:defRPr/>
            </a:lvl1pPr>
            <a:lvl2pPr marL="0" lvl="1" indent="0" algn="l">
              <a:lnSpc>
                <a:spcPct val="100000"/>
              </a:lnSpc>
              <a:spcBef>
                <a:spcPts val="0"/>
              </a:spcBef>
              <a:spcAft>
                <a:spcPts val="0"/>
              </a:spcAft>
              <a:buSzPts val="2900"/>
              <a:buNone/>
              <a:defRPr/>
            </a:lvl2pPr>
            <a:lvl3pPr marL="0" lvl="2" indent="0" algn="l">
              <a:lnSpc>
                <a:spcPct val="100000"/>
              </a:lnSpc>
              <a:spcBef>
                <a:spcPts val="0"/>
              </a:spcBef>
              <a:spcAft>
                <a:spcPts val="0"/>
              </a:spcAft>
              <a:buSzPts val="2900"/>
              <a:buNone/>
              <a:defRPr/>
            </a:lvl3pPr>
            <a:lvl4pPr marL="0" lvl="3" indent="0" algn="l">
              <a:lnSpc>
                <a:spcPct val="100000"/>
              </a:lnSpc>
              <a:spcBef>
                <a:spcPts val="0"/>
              </a:spcBef>
              <a:spcAft>
                <a:spcPts val="0"/>
              </a:spcAft>
              <a:buSzPts val="2900"/>
              <a:buNone/>
              <a:defRPr/>
            </a:lvl4pPr>
            <a:lvl5pPr marL="0" lvl="4" indent="0" algn="l">
              <a:lnSpc>
                <a:spcPct val="100000"/>
              </a:lnSpc>
              <a:spcBef>
                <a:spcPts val="0"/>
              </a:spcBef>
              <a:spcAft>
                <a:spcPts val="0"/>
              </a:spcAft>
              <a:buSzPts val="2900"/>
              <a:buNone/>
              <a:defRPr/>
            </a:lvl5pPr>
            <a:lvl6pPr marL="0" lvl="5" indent="0" algn="l">
              <a:lnSpc>
                <a:spcPct val="100000"/>
              </a:lnSpc>
              <a:spcBef>
                <a:spcPts val="0"/>
              </a:spcBef>
              <a:spcAft>
                <a:spcPts val="0"/>
              </a:spcAft>
              <a:buSzPts val="2900"/>
              <a:buNone/>
              <a:defRPr/>
            </a:lvl6pPr>
            <a:lvl7pPr marL="0" lvl="6" indent="0" algn="l">
              <a:lnSpc>
                <a:spcPct val="100000"/>
              </a:lnSpc>
              <a:spcBef>
                <a:spcPts val="0"/>
              </a:spcBef>
              <a:spcAft>
                <a:spcPts val="0"/>
              </a:spcAft>
              <a:buSzPts val="2900"/>
              <a:buNone/>
              <a:defRPr/>
            </a:lvl7pPr>
            <a:lvl8pPr marL="0" lvl="7" indent="0" algn="l">
              <a:lnSpc>
                <a:spcPct val="100000"/>
              </a:lnSpc>
              <a:spcBef>
                <a:spcPts val="0"/>
              </a:spcBef>
              <a:spcAft>
                <a:spcPts val="0"/>
              </a:spcAft>
              <a:buSzPts val="2900"/>
              <a:buNone/>
              <a:defRPr/>
            </a:lvl8pPr>
            <a:lvl9pPr marL="0" lvl="8" indent="0" algn="l">
              <a:lnSpc>
                <a:spcPct val="100000"/>
              </a:lnSpc>
              <a:spcBef>
                <a:spcPts val="0"/>
              </a:spcBef>
              <a:spcAft>
                <a:spcPts val="0"/>
              </a:spcAft>
              <a:buSzPts val="2900"/>
              <a:buNone/>
              <a:defRPr/>
            </a:lvl9pPr>
          </a:lstStyle>
          <a:p>
            <a:pPr marL="0" lvl="0" indent="0" algn="l"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82"/>
          <p:cNvSpPr txBox="1">
            <a:spLocks noGrp="1"/>
          </p:cNvSpPr>
          <p:nvPr>
            <p:ph type="title"/>
          </p:nvPr>
        </p:nvSpPr>
        <p:spPr>
          <a:xfrm>
            <a:off x="4779435" y="9601200"/>
            <a:ext cx="14630400" cy="1133476"/>
          </a:xfrm>
          <a:prstGeom prst="rect">
            <a:avLst/>
          </a:prstGeom>
          <a:noFill/>
          <a:ln>
            <a:noFill/>
          </a:ln>
        </p:spPr>
        <p:txBody>
          <a:bodyPr spcFirstLastPara="1" wrap="square" lIns="217700" tIns="108850" rIns="217700" bIns="108850" anchor="b" anchorCtr="0">
            <a:normAutofit/>
          </a:bodyPr>
          <a:lstStyle>
            <a:lvl1pPr lvl="0" algn="l">
              <a:spcBef>
                <a:spcPts val="0"/>
              </a:spcBef>
              <a:spcAft>
                <a:spcPts val="0"/>
              </a:spcAft>
              <a:buClr>
                <a:schemeClr val="dk1"/>
              </a:buClr>
              <a:buSzPts val="4800"/>
              <a:buFont typeface="Calibri"/>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82"/>
          <p:cNvSpPr>
            <a:spLocks noGrp="1"/>
          </p:cNvSpPr>
          <p:nvPr>
            <p:ph type="pic" idx="2"/>
          </p:nvPr>
        </p:nvSpPr>
        <p:spPr>
          <a:xfrm>
            <a:off x="4779435" y="1225550"/>
            <a:ext cx="14630400" cy="8229600"/>
          </a:xfrm>
          <a:prstGeom prst="rect">
            <a:avLst/>
          </a:prstGeom>
          <a:noFill/>
          <a:ln>
            <a:noFill/>
          </a:ln>
        </p:spPr>
      </p:sp>
      <p:sp>
        <p:nvSpPr>
          <p:cNvPr id="68" name="Google Shape;68;p82"/>
          <p:cNvSpPr txBox="1">
            <a:spLocks noGrp="1"/>
          </p:cNvSpPr>
          <p:nvPr>
            <p:ph type="body" idx="1"/>
          </p:nvPr>
        </p:nvSpPr>
        <p:spPr>
          <a:xfrm>
            <a:off x="4779435" y="10734676"/>
            <a:ext cx="14630400" cy="1609724"/>
          </a:xfrm>
          <a:prstGeom prst="rect">
            <a:avLst/>
          </a:prstGeom>
          <a:noFill/>
          <a:ln>
            <a:noFill/>
          </a:ln>
        </p:spPr>
        <p:txBody>
          <a:bodyPr spcFirstLastPara="1" wrap="square" lIns="217700" tIns="108850" rIns="217700" bIns="108850" anchor="t" anchorCtr="0">
            <a:normAutofit/>
          </a:bodyPr>
          <a:lstStyle>
            <a:lvl1pPr marL="457200" lvl="0" indent="-228600" algn="l">
              <a:spcBef>
                <a:spcPts val="660"/>
              </a:spcBef>
              <a:spcAft>
                <a:spcPts val="0"/>
              </a:spcAft>
              <a:buClr>
                <a:schemeClr val="dk1"/>
              </a:buClr>
              <a:buSzPts val="3300"/>
              <a:buNone/>
              <a:defRPr sz="3300"/>
            </a:lvl1pPr>
            <a:lvl2pPr marL="914400" lvl="1" indent="-228600" algn="l">
              <a:spcBef>
                <a:spcPts val="580"/>
              </a:spcBef>
              <a:spcAft>
                <a:spcPts val="0"/>
              </a:spcAft>
              <a:buClr>
                <a:schemeClr val="dk1"/>
              </a:buClr>
              <a:buSzPts val="2900"/>
              <a:buNone/>
              <a:defRPr sz="2900"/>
            </a:lvl2pPr>
            <a:lvl3pPr marL="1371600" lvl="2" indent="-228600" algn="l">
              <a:spcBef>
                <a:spcPts val="480"/>
              </a:spcBef>
              <a:spcAft>
                <a:spcPts val="0"/>
              </a:spcAft>
              <a:buClr>
                <a:schemeClr val="dk1"/>
              </a:buClr>
              <a:buSzPts val="2400"/>
              <a:buNone/>
              <a:defRPr sz="2400"/>
            </a:lvl3pPr>
            <a:lvl4pPr marL="1828800" lvl="3" indent="-228600" algn="l">
              <a:spcBef>
                <a:spcPts val="420"/>
              </a:spcBef>
              <a:spcAft>
                <a:spcPts val="0"/>
              </a:spcAft>
              <a:buClr>
                <a:schemeClr val="dk1"/>
              </a:buClr>
              <a:buSzPts val="2100"/>
              <a:buNone/>
              <a:defRPr sz="2100"/>
            </a:lvl4pPr>
            <a:lvl5pPr marL="2286000" lvl="4" indent="-228600" algn="l">
              <a:spcBef>
                <a:spcPts val="420"/>
              </a:spcBef>
              <a:spcAft>
                <a:spcPts val="0"/>
              </a:spcAft>
              <a:buClr>
                <a:schemeClr val="dk1"/>
              </a:buClr>
              <a:buSzPts val="2100"/>
              <a:buNone/>
              <a:defRPr sz="2100"/>
            </a:lvl5pPr>
            <a:lvl6pPr marL="2743200" lvl="5" indent="-228600" algn="l">
              <a:spcBef>
                <a:spcPts val="420"/>
              </a:spcBef>
              <a:spcAft>
                <a:spcPts val="0"/>
              </a:spcAft>
              <a:buClr>
                <a:schemeClr val="dk1"/>
              </a:buClr>
              <a:buSzPts val="2100"/>
              <a:buNone/>
              <a:defRPr sz="2100"/>
            </a:lvl6pPr>
            <a:lvl7pPr marL="3200400" lvl="6" indent="-228600" algn="l">
              <a:spcBef>
                <a:spcPts val="420"/>
              </a:spcBef>
              <a:spcAft>
                <a:spcPts val="0"/>
              </a:spcAft>
              <a:buClr>
                <a:schemeClr val="dk1"/>
              </a:buClr>
              <a:buSzPts val="2100"/>
              <a:buNone/>
              <a:defRPr sz="2100"/>
            </a:lvl7pPr>
            <a:lvl8pPr marL="3657600" lvl="7" indent="-228600" algn="l">
              <a:spcBef>
                <a:spcPts val="420"/>
              </a:spcBef>
              <a:spcAft>
                <a:spcPts val="0"/>
              </a:spcAft>
              <a:buClr>
                <a:schemeClr val="dk1"/>
              </a:buClr>
              <a:buSzPts val="2100"/>
              <a:buNone/>
              <a:defRPr sz="2100"/>
            </a:lvl8pPr>
            <a:lvl9pPr marL="4114800" lvl="8" indent="-228600" algn="l">
              <a:spcBef>
                <a:spcPts val="420"/>
              </a:spcBef>
              <a:spcAft>
                <a:spcPts val="0"/>
              </a:spcAft>
              <a:buClr>
                <a:schemeClr val="dk1"/>
              </a:buClr>
              <a:buSzPts val="2100"/>
              <a:buNone/>
              <a:defRPr sz="2100"/>
            </a:lvl9pPr>
          </a:lstStyle>
          <a:p>
            <a:endParaRPr/>
          </a:p>
        </p:txBody>
      </p:sp>
      <p:sp>
        <p:nvSpPr>
          <p:cNvPr id="69" name="Google Shape;69;p82"/>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2"/>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82"/>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l">
              <a:lnSpc>
                <a:spcPct val="100000"/>
              </a:lnSpc>
              <a:spcBef>
                <a:spcPts val="0"/>
              </a:spcBef>
              <a:spcAft>
                <a:spcPts val="0"/>
              </a:spcAft>
              <a:buSzPts val="2900"/>
              <a:buNone/>
              <a:defRPr/>
            </a:lvl1pPr>
            <a:lvl2pPr marL="0" lvl="1" indent="0" algn="l">
              <a:lnSpc>
                <a:spcPct val="100000"/>
              </a:lnSpc>
              <a:spcBef>
                <a:spcPts val="0"/>
              </a:spcBef>
              <a:spcAft>
                <a:spcPts val="0"/>
              </a:spcAft>
              <a:buSzPts val="2900"/>
              <a:buNone/>
              <a:defRPr/>
            </a:lvl2pPr>
            <a:lvl3pPr marL="0" lvl="2" indent="0" algn="l">
              <a:lnSpc>
                <a:spcPct val="100000"/>
              </a:lnSpc>
              <a:spcBef>
                <a:spcPts val="0"/>
              </a:spcBef>
              <a:spcAft>
                <a:spcPts val="0"/>
              </a:spcAft>
              <a:buSzPts val="2900"/>
              <a:buNone/>
              <a:defRPr/>
            </a:lvl3pPr>
            <a:lvl4pPr marL="0" lvl="3" indent="0" algn="l">
              <a:lnSpc>
                <a:spcPct val="100000"/>
              </a:lnSpc>
              <a:spcBef>
                <a:spcPts val="0"/>
              </a:spcBef>
              <a:spcAft>
                <a:spcPts val="0"/>
              </a:spcAft>
              <a:buSzPts val="2900"/>
              <a:buNone/>
              <a:defRPr/>
            </a:lvl4pPr>
            <a:lvl5pPr marL="0" lvl="4" indent="0" algn="l">
              <a:lnSpc>
                <a:spcPct val="100000"/>
              </a:lnSpc>
              <a:spcBef>
                <a:spcPts val="0"/>
              </a:spcBef>
              <a:spcAft>
                <a:spcPts val="0"/>
              </a:spcAft>
              <a:buSzPts val="2900"/>
              <a:buNone/>
              <a:defRPr/>
            </a:lvl5pPr>
            <a:lvl6pPr marL="0" lvl="5" indent="0" algn="l">
              <a:lnSpc>
                <a:spcPct val="100000"/>
              </a:lnSpc>
              <a:spcBef>
                <a:spcPts val="0"/>
              </a:spcBef>
              <a:spcAft>
                <a:spcPts val="0"/>
              </a:spcAft>
              <a:buSzPts val="2900"/>
              <a:buNone/>
              <a:defRPr/>
            </a:lvl6pPr>
            <a:lvl7pPr marL="0" lvl="6" indent="0" algn="l">
              <a:lnSpc>
                <a:spcPct val="100000"/>
              </a:lnSpc>
              <a:spcBef>
                <a:spcPts val="0"/>
              </a:spcBef>
              <a:spcAft>
                <a:spcPts val="0"/>
              </a:spcAft>
              <a:buSzPts val="2900"/>
              <a:buNone/>
              <a:defRPr/>
            </a:lvl7pPr>
            <a:lvl8pPr marL="0" lvl="7" indent="0" algn="l">
              <a:lnSpc>
                <a:spcPct val="100000"/>
              </a:lnSpc>
              <a:spcBef>
                <a:spcPts val="0"/>
              </a:spcBef>
              <a:spcAft>
                <a:spcPts val="0"/>
              </a:spcAft>
              <a:buSzPts val="2900"/>
              <a:buNone/>
              <a:defRPr/>
            </a:lvl8pPr>
            <a:lvl9pPr marL="0" lvl="8" indent="0" algn="l">
              <a:lnSpc>
                <a:spcPct val="100000"/>
              </a:lnSpc>
              <a:spcBef>
                <a:spcPts val="0"/>
              </a:spcBef>
              <a:spcAft>
                <a:spcPts val="0"/>
              </a:spcAft>
              <a:buSzPts val="2900"/>
              <a:buNone/>
              <a:defRPr/>
            </a:lvl9pPr>
          </a:lstStyle>
          <a:p>
            <a:pPr marL="0" lvl="0" indent="0" algn="l"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83"/>
          <p:cNvSpPr txBox="1">
            <a:spLocks noGrp="1"/>
          </p:cNvSpPr>
          <p:nvPr>
            <p:ph type="title"/>
          </p:nvPr>
        </p:nvSpPr>
        <p:spPr>
          <a:xfrm>
            <a:off x="1219200" y="549276"/>
            <a:ext cx="21945600" cy="228600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83"/>
          <p:cNvSpPr txBox="1">
            <a:spLocks noGrp="1"/>
          </p:cNvSpPr>
          <p:nvPr>
            <p:ph type="body" idx="1"/>
          </p:nvPr>
        </p:nvSpPr>
        <p:spPr>
          <a:xfrm rot="5400000">
            <a:off x="7666037" y="-3246434"/>
            <a:ext cx="9051926" cy="21945600"/>
          </a:xfrm>
          <a:prstGeom prst="rect">
            <a:avLst/>
          </a:prstGeom>
          <a:noFill/>
          <a:ln>
            <a:noFill/>
          </a:ln>
        </p:spPr>
        <p:txBody>
          <a:bodyPr spcFirstLastPara="1" wrap="square" lIns="217700" tIns="108850" rIns="217700" bIns="10885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83"/>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83"/>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83"/>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l">
              <a:lnSpc>
                <a:spcPct val="100000"/>
              </a:lnSpc>
              <a:spcBef>
                <a:spcPts val="0"/>
              </a:spcBef>
              <a:spcAft>
                <a:spcPts val="0"/>
              </a:spcAft>
              <a:buSzPts val="2900"/>
              <a:buNone/>
              <a:defRPr/>
            </a:lvl1pPr>
            <a:lvl2pPr marL="0" lvl="1" indent="0" algn="l">
              <a:lnSpc>
                <a:spcPct val="100000"/>
              </a:lnSpc>
              <a:spcBef>
                <a:spcPts val="0"/>
              </a:spcBef>
              <a:spcAft>
                <a:spcPts val="0"/>
              </a:spcAft>
              <a:buSzPts val="2900"/>
              <a:buNone/>
              <a:defRPr/>
            </a:lvl2pPr>
            <a:lvl3pPr marL="0" lvl="2" indent="0" algn="l">
              <a:lnSpc>
                <a:spcPct val="100000"/>
              </a:lnSpc>
              <a:spcBef>
                <a:spcPts val="0"/>
              </a:spcBef>
              <a:spcAft>
                <a:spcPts val="0"/>
              </a:spcAft>
              <a:buSzPts val="2900"/>
              <a:buNone/>
              <a:defRPr/>
            </a:lvl3pPr>
            <a:lvl4pPr marL="0" lvl="3" indent="0" algn="l">
              <a:lnSpc>
                <a:spcPct val="100000"/>
              </a:lnSpc>
              <a:spcBef>
                <a:spcPts val="0"/>
              </a:spcBef>
              <a:spcAft>
                <a:spcPts val="0"/>
              </a:spcAft>
              <a:buSzPts val="2900"/>
              <a:buNone/>
              <a:defRPr/>
            </a:lvl4pPr>
            <a:lvl5pPr marL="0" lvl="4" indent="0" algn="l">
              <a:lnSpc>
                <a:spcPct val="100000"/>
              </a:lnSpc>
              <a:spcBef>
                <a:spcPts val="0"/>
              </a:spcBef>
              <a:spcAft>
                <a:spcPts val="0"/>
              </a:spcAft>
              <a:buSzPts val="2900"/>
              <a:buNone/>
              <a:defRPr/>
            </a:lvl5pPr>
            <a:lvl6pPr marL="0" lvl="5" indent="0" algn="l">
              <a:lnSpc>
                <a:spcPct val="100000"/>
              </a:lnSpc>
              <a:spcBef>
                <a:spcPts val="0"/>
              </a:spcBef>
              <a:spcAft>
                <a:spcPts val="0"/>
              </a:spcAft>
              <a:buSzPts val="2900"/>
              <a:buNone/>
              <a:defRPr/>
            </a:lvl6pPr>
            <a:lvl7pPr marL="0" lvl="6" indent="0" algn="l">
              <a:lnSpc>
                <a:spcPct val="100000"/>
              </a:lnSpc>
              <a:spcBef>
                <a:spcPts val="0"/>
              </a:spcBef>
              <a:spcAft>
                <a:spcPts val="0"/>
              </a:spcAft>
              <a:buSzPts val="2900"/>
              <a:buNone/>
              <a:defRPr/>
            </a:lvl7pPr>
            <a:lvl8pPr marL="0" lvl="7" indent="0" algn="l">
              <a:lnSpc>
                <a:spcPct val="100000"/>
              </a:lnSpc>
              <a:spcBef>
                <a:spcPts val="0"/>
              </a:spcBef>
              <a:spcAft>
                <a:spcPts val="0"/>
              </a:spcAft>
              <a:buSzPts val="2900"/>
              <a:buNone/>
              <a:defRPr/>
            </a:lvl8pPr>
            <a:lvl9pPr marL="0" lvl="8" indent="0" algn="l">
              <a:lnSpc>
                <a:spcPct val="100000"/>
              </a:lnSpc>
              <a:spcBef>
                <a:spcPts val="0"/>
              </a:spcBef>
              <a:spcAft>
                <a:spcPts val="0"/>
              </a:spcAft>
              <a:buSzPts val="2900"/>
              <a:buNone/>
              <a:defRPr/>
            </a:lvl9pPr>
          </a:lstStyle>
          <a:p>
            <a:pPr marL="0" lvl="0" indent="0" algn="l" rtl="0">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84"/>
          <p:cNvSpPr txBox="1">
            <a:spLocks noGrp="1"/>
          </p:cNvSpPr>
          <p:nvPr>
            <p:ph type="title"/>
          </p:nvPr>
        </p:nvSpPr>
        <p:spPr>
          <a:xfrm rot="5400000">
            <a:off x="42754550" y="5486400"/>
            <a:ext cx="23406100" cy="14630400"/>
          </a:xfrm>
          <a:prstGeom prst="rect">
            <a:avLst/>
          </a:prstGeom>
          <a:noFill/>
          <a:ln>
            <a:noFill/>
          </a:ln>
        </p:spPr>
        <p:txBody>
          <a:bodyPr spcFirstLastPara="1" wrap="square" lIns="217700" tIns="108850" rIns="217700" bIns="10885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84"/>
          <p:cNvSpPr txBox="1">
            <a:spLocks noGrp="1"/>
          </p:cNvSpPr>
          <p:nvPr>
            <p:ph type="body" idx="1"/>
          </p:nvPr>
        </p:nvSpPr>
        <p:spPr>
          <a:xfrm rot="5400000">
            <a:off x="13290550" y="-8940800"/>
            <a:ext cx="23406100" cy="43484800"/>
          </a:xfrm>
          <a:prstGeom prst="rect">
            <a:avLst/>
          </a:prstGeom>
          <a:noFill/>
          <a:ln>
            <a:noFill/>
          </a:ln>
        </p:spPr>
        <p:txBody>
          <a:bodyPr spcFirstLastPara="1" wrap="square" lIns="217700" tIns="108850" rIns="217700" bIns="10885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84"/>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84"/>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84"/>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lvl="0" indent="0" algn="l">
              <a:lnSpc>
                <a:spcPct val="100000"/>
              </a:lnSpc>
              <a:spcBef>
                <a:spcPts val="0"/>
              </a:spcBef>
              <a:spcAft>
                <a:spcPts val="0"/>
              </a:spcAft>
              <a:buSzPts val="2900"/>
              <a:buNone/>
              <a:defRPr/>
            </a:lvl1pPr>
            <a:lvl2pPr marL="0" lvl="1" indent="0" algn="l">
              <a:lnSpc>
                <a:spcPct val="100000"/>
              </a:lnSpc>
              <a:spcBef>
                <a:spcPts val="0"/>
              </a:spcBef>
              <a:spcAft>
                <a:spcPts val="0"/>
              </a:spcAft>
              <a:buSzPts val="2900"/>
              <a:buNone/>
              <a:defRPr/>
            </a:lvl2pPr>
            <a:lvl3pPr marL="0" lvl="2" indent="0" algn="l">
              <a:lnSpc>
                <a:spcPct val="100000"/>
              </a:lnSpc>
              <a:spcBef>
                <a:spcPts val="0"/>
              </a:spcBef>
              <a:spcAft>
                <a:spcPts val="0"/>
              </a:spcAft>
              <a:buSzPts val="2900"/>
              <a:buNone/>
              <a:defRPr/>
            </a:lvl3pPr>
            <a:lvl4pPr marL="0" lvl="3" indent="0" algn="l">
              <a:lnSpc>
                <a:spcPct val="100000"/>
              </a:lnSpc>
              <a:spcBef>
                <a:spcPts val="0"/>
              </a:spcBef>
              <a:spcAft>
                <a:spcPts val="0"/>
              </a:spcAft>
              <a:buSzPts val="2900"/>
              <a:buNone/>
              <a:defRPr/>
            </a:lvl4pPr>
            <a:lvl5pPr marL="0" lvl="4" indent="0" algn="l">
              <a:lnSpc>
                <a:spcPct val="100000"/>
              </a:lnSpc>
              <a:spcBef>
                <a:spcPts val="0"/>
              </a:spcBef>
              <a:spcAft>
                <a:spcPts val="0"/>
              </a:spcAft>
              <a:buSzPts val="2900"/>
              <a:buNone/>
              <a:defRPr/>
            </a:lvl5pPr>
            <a:lvl6pPr marL="0" lvl="5" indent="0" algn="l">
              <a:lnSpc>
                <a:spcPct val="100000"/>
              </a:lnSpc>
              <a:spcBef>
                <a:spcPts val="0"/>
              </a:spcBef>
              <a:spcAft>
                <a:spcPts val="0"/>
              </a:spcAft>
              <a:buSzPts val="2900"/>
              <a:buNone/>
              <a:defRPr/>
            </a:lvl6pPr>
            <a:lvl7pPr marL="0" lvl="6" indent="0" algn="l">
              <a:lnSpc>
                <a:spcPct val="100000"/>
              </a:lnSpc>
              <a:spcBef>
                <a:spcPts val="0"/>
              </a:spcBef>
              <a:spcAft>
                <a:spcPts val="0"/>
              </a:spcAft>
              <a:buSzPts val="2900"/>
              <a:buNone/>
              <a:defRPr/>
            </a:lvl7pPr>
            <a:lvl8pPr marL="0" lvl="7" indent="0" algn="l">
              <a:lnSpc>
                <a:spcPct val="100000"/>
              </a:lnSpc>
              <a:spcBef>
                <a:spcPts val="0"/>
              </a:spcBef>
              <a:spcAft>
                <a:spcPts val="0"/>
              </a:spcAft>
              <a:buSzPts val="2900"/>
              <a:buNone/>
              <a:defRPr/>
            </a:lvl8pPr>
            <a:lvl9pPr marL="0" lvl="8" indent="0" algn="l">
              <a:lnSpc>
                <a:spcPct val="100000"/>
              </a:lnSpc>
              <a:spcBef>
                <a:spcPts val="0"/>
              </a:spcBef>
              <a:spcAft>
                <a:spcPts val="0"/>
              </a:spcAft>
              <a:buSzPts val="2900"/>
              <a:buNone/>
              <a:defRPr/>
            </a:lvl9pPr>
          </a:lstStyle>
          <a:p>
            <a:pPr marL="0" lvl="0" indent="0" algn="l" rtl="0">
              <a:spcBef>
                <a:spcPts val="0"/>
              </a:spcBef>
              <a:spcAft>
                <a:spcPts val="0"/>
              </a:spcAft>
              <a:buNone/>
            </a:pPr>
            <a:fld id="{00000000-1234-1234-1234-123412341234}" type="slidenum">
              <a:rPr lang="da-D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3"/>
          <p:cNvSpPr txBox="1">
            <a:spLocks noGrp="1"/>
          </p:cNvSpPr>
          <p:nvPr>
            <p:ph type="title"/>
          </p:nvPr>
        </p:nvSpPr>
        <p:spPr>
          <a:xfrm>
            <a:off x="1219200" y="549276"/>
            <a:ext cx="21945600" cy="2286000"/>
          </a:xfrm>
          <a:prstGeom prst="rect">
            <a:avLst/>
          </a:prstGeom>
          <a:noFill/>
          <a:ln>
            <a:noFill/>
          </a:ln>
        </p:spPr>
        <p:txBody>
          <a:bodyPr spcFirstLastPara="1" wrap="square" lIns="217700" tIns="108850" rIns="217700" bIns="108850" anchor="ctr" anchorCtr="0">
            <a:normAutofit/>
          </a:bodyPr>
          <a:lstStyle>
            <a:lvl1pPr marR="0" lvl="0" algn="ctr" rtl="0">
              <a:spcBef>
                <a:spcPts val="0"/>
              </a:spcBef>
              <a:spcAft>
                <a:spcPts val="0"/>
              </a:spcAft>
              <a:buClr>
                <a:schemeClr val="dk1"/>
              </a:buClr>
              <a:buSzPts val="10500"/>
              <a:buFont typeface="Calibri"/>
              <a:buNone/>
              <a:defRPr sz="105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3"/>
          <p:cNvSpPr txBox="1">
            <a:spLocks noGrp="1"/>
          </p:cNvSpPr>
          <p:nvPr>
            <p:ph type="body" idx="1"/>
          </p:nvPr>
        </p:nvSpPr>
        <p:spPr>
          <a:xfrm>
            <a:off x="1219200" y="3200403"/>
            <a:ext cx="21945600" cy="9051926"/>
          </a:xfrm>
          <a:prstGeom prst="rect">
            <a:avLst/>
          </a:prstGeom>
          <a:noFill/>
          <a:ln>
            <a:noFill/>
          </a:ln>
        </p:spPr>
        <p:txBody>
          <a:bodyPr spcFirstLastPara="1" wrap="square" lIns="217700" tIns="108850" rIns="217700" bIns="108850" anchor="t" anchorCtr="0">
            <a:normAutofit/>
          </a:bodyPr>
          <a:lstStyle>
            <a:lvl1pPr marL="457200" marR="0" lvl="0" indent="-711200" algn="l" rtl="0">
              <a:spcBef>
                <a:spcPts val="1520"/>
              </a:spcBef>
              <a:spcAft>
                <a:spcPts val="0"/>
              </a:spcAft>
              <a:buClr>
                <a:schemeClr val="dk1"/>
              </a:buClr>
              <a:buSzPts val="7600"/>
              <a:buFont typeface="Arial"/>
              <a:buChar char="•"/>
              <a:defRPr sz="7600" b="0" i="0" u="none" strike="noStrike" cap="none">
                <a:solidFill>
                  <a:schemeClr val="dk1"/>
                </a:solidFill>
                <a:latin typeface="Calibri"/>
                <a:ea typeface="Calibri"/>
                <a:cs typeface="Calibri"/>
                <a:sym typeface="Calibri"/>
              </a:defRPr>
            </a:lvl1pPr>
            <a:lvl2pPr marL="914400" marR="0" lvl="1" indent="-654050" algn="l" rtl="0">
              <a:spcBef>
                <a:spcPts val="1340"/>
              </a:spcBef>
              <a:spcAft>
                <a:spcPts val="0"/>
              </a:spcAft>
              <a:buClr>
                <a:schemeClr val="dk1"/>
              </a:buClr>
              <a:buSzPts val="6700"/>
              <a:buFont typeface="Arial"/>
              <a:buChar char="–"/>
              <a:defRPr sz="6700" b="0" i="0" u="none" strike="noStrike" cap="none">
                <a:solidFill>
                  <a:schemeClr val="dk1"/>
                </a:solidFill>
                <a:latin typeface="Calibri"/>
                <a:ea typeface="Calibri"/>
                <a:cs typeface="Calibri"/>
                <a:sym typeface="Calibri"/>
              </a:defRPr>
            </a:lvl2pPr>
            <a:lvl3pPr marL="1371600" marR="0" lvl="2" indent="-590550" algn="l" rtl="0">
              <a:spcBef>
                <a:spcPts val="1140"/>
              </a:spcBef>
              <a:spcAft>
                <a:spcPts val="0"/>
              </a:spcAft>
              <a:buClr>
                <a:schemeClr val="dk1"/>
              </a:buClr>
              <a:buSzPts val="5700"/>
              <a:buFont typeface="Arial"/>
              <a:buChar char="•"/>
              <a:defRPr sz="5700" b="0" i="0" u="none" strike="noStrike" cap="none">
                <a:solidFill>
                  <a:schemeClr val="dk1"/>
                </a:solidFill>
                <a:latin typeface="Calibri"/>
                <a:ea typeface="Calibri"/>
                <a:cs typeface="Calibri"/>
                <a:sym typeface="Calibri"/>
              </a:defRPr>
            </a:lvl3pPr>
            <a:lvl4pPr marL="1828800" marR="0" lvl="3"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4pPr>
            <a:lvl5pPr marL="2286000" marR="0" lvl="4"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5pPr>
            <a:lvl6pPr marL="2743200" marR="0" lvl="5"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6pPr>
            <a:lvl7pPr marL="3200400" marR="0" lvl="6"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7pPr>
            <a:lvl8pPr marL="3657600" marR="0" lvl="7"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8pPr>
            <a:lvl9pPr marL="4114800" marR="0" lvl="8" indent="-533400" algn="l" rtl="0">
              <a:spcBef>
                <a:spcPts val="96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9pPr>
          </a:lstStyle>
          <a:p>
            <a:endParaRPr/>
          </a:p>
        </p:txBody>
      </p:sp>
      <p:sp>
        <p:nvSpPr>
          <p:cNvPr id="12" name="Google Shape;12;p73"/>
          <p:cNvSpPr txBox="1">
            <a:spLocks noGrp="1"/>
          </p:cNvSpPr>
          <p:nvPr>
            <p:ph type="dt" idx="10"/>
          </p:nvPr>
        </p:nvSpPr>
        <p:spPr>
          <a:xfrm>
            <a:off x="1219200" y="12712703"/>
            <a:ext cx="5689600" cy="730250"/>
          </a:xfrm>
          <a:prstGeom prst="rect">
            <a:avLst/>
          </a:prstGeom>
          <a:noFill/>
          <a:ln>
            <a:noFill/>
          </a:ln>
        </p:spPr>
        <p:txBody>
          <a:bodyPr spcFirstLastPara="1" wrap="square" lIns="217700" tIns="108850" rIns="217700" bIns="108850" anchor="ctr" anchorCtr="0">
            <a:noAutofit/>
          </a:bodyPr>
          <a:lstStyle>
            <a:lvl1pPr marR="0" lvl="0" algn="l" rtl="0">
              <a:lnSpc>
                <a:spcPct val="100000"/>
              </a:lnSpc>
              <a:spcBef>
                <a:spcPts val="0"/>
              </a:spcBef>
              <a:spcAft>
                <a:spcPts val="0"/>
              </a:spcAft>
              <a:buSzPts val="1400"/>
              <a:buNone/>
              <a:defRPr sz="2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 name="Google Shape;13;p73"/>
          <p:cNvSpPr txBox="1">
            <a:spLocks noGrp="1"/>
          </p:cNvSpPr>
          <p:nvPr>
            <p:ph type="ftr" idx="11"/>
          </p:nvPr>
        </p:nvSpPr>
        <p:spPr>
          <a:xfrm>
            <a:off x="8331200" y="12712703"/>
            <a:ext cx="7721600" cy="730250"/>
          </a:xfrm>
          <a:prstGeom prst="rect">
            <a:avLst/>
          </a:prstGeom>
          <a:noFill/>
          <a:ln>
            <a:noFill/>
          </a:ln>
        </p:spPr>
        <p:txBody>
          <a:bodyPr spcFirstLastPara="1" wrap="square" lIns="217700" tIns="108850" rIns="217700" bIns="108850" anchor="ctr" anchorCtr="0">
            <a:noAutofit/>
          </a:bodyPr>
          <a:lstStyle>
            <a:lvl1pPr marR="0" lvl="0" algn="ctr" rtl="0">
              <a:lnSpc>
                <a:spcPct val="100000"/>
              </a:lnSpc>
              <a:spcBef>
                <a:spcPts val="0"/>
              </a:spcBef>
              <a:spcAft>
                <a:spcPts val="0"/>
              </a:spcAft>
              <a:buSzPts val="1400"/>
              <a:buNone/>
              <a:defRPr sz="2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4" name="Google Shape;14;p73"/>
          <p:cNvSpPr txBox="1">
            <a:spLocks noGrp="1"/>
          </p:cNvSpPr>
          <p:nvPr>
            <p:ph type="sldNum" idx="12"/>
          </p:nvPr>
        </p:nvSpPr>
        <p:spPr>
          <a:xfrm>
            <a:off x="17475200" y="12712703"/>
            <a:ext cx="5689600" cy="730250"/>
          </a:xfrm>
          <a:prstGeom prst="rect">
            <a:avLst/>
          </a:prstGeom>
          <a:noFill/>
          <a:ln>
            <a:noFill/>
          </a:ln>
        </p:spPr>
        <p:txBody>
          <a:bodyPr spcFirstLastPara="1" wrap="square" lIns="217700" tIns="108850" rIns="217700" bIns="108850" anchor="ctr" anchorCtr="0">
            <a:noAutofit/>
          </a:bodyPr>
          <a:lstStyle>
            <a:lvl1pPr marL="0" marR="0" lvl="0"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2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a-DK"/>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7.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7.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7.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4.jpg"/><Relationship Id="rId7"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2" descr="Тематичне оцiнювання за розділом І &amp;quot;Особистість та її ідентичність&amp;quot; | Тест  з громадянської освіти – «На Урок»"/>
          <p:cNvPicPr preferRelativeResize="0"/>
          <p:nvPr/>
        </p:nvPicPr>
        <p:blipFill rotWithShape="1">
          <a:blip r:embed="rId3">
            <a:alphaModFix/>
          </a:blip>
          <a:srcRect/>
          <a:stretch/>
        </p:blipFill>
        <p:spPr>
          <a:xfrm>
            <a:off x="3448050" y="3253563"/>
            <a:ext cx="16945196" cy="7346928"/>
          </a:xfrm>
          <a:prstGeom prst="rect">
            <a:avLst/>
          </a:prstGeom>
          <a:noFill/>
          <a:ln>
            <a:noFill/>
          </a:ln>
        </p:spPr>
      </p:pic>
      <p:sp>
        <p:nvSpPr>
          <p:cNvPr id="90" name="Google Shape;90;p12"/>
          <p:cNvSpPr/>
          <p:nvPr/>
        </p:nvSpPr>
        <p:spPr>
          <a:xfrm>
            <a:off x="703258" y="1130740"/>
            <a:ext cx="2323782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4800" b="1" i="1" u="none" strike="noStrike" cap="none" dirty="0">
                <a:solidFill>
                  <a:srgbClr val="660066"/>
                </a:solidFill>
                <a:latin typeface="Arial"/>
                <a:ea typeface="Arial"/>
                <a:cs typeface="Arial"/>
                <a:sym typeface="Arial"/>
              </a:rPr>
              <a:t>Алгоритм дій керівника закладу освіти щодо організації  </a:t>
            </a:r>
            <a:endParaRPr dirty="0"/>
          </a:p>
          <a:p>
            <a:pPr marL="0" marR="0" lvl="0" indent="0" algn="ctr" rtl="0">
              <a:lnSpc>
                <a:spcPct val="100000"/>
              </a:lnSpc>
              <a:spcBef>
                <a:spcPts val="0"/>
              </a:spcBef>
              <a:spcAft>
                <a:spcPts val="0"/>
              </a:spcAft>
              <a:buNone/>
            </a:pPr>
            <a:r>
              <a:rPr lang="da-DK" sz="4800" b="1" i="1" u="none" strike="noStrike" cap="none" dirty="0">
                <a:solidFill>
                  <a:srgbClr val="660066"/>
                </a:solidFill>
                <a:latin typeface="Arial"/>
                <a:ea typeface="Arial"/>
                <a:cs typeface="Arial"/>
                <a:sym typeface="Arial"/>
              </a:rPr>
              <a:t>інклюзивного навчання  «Доступно про складне»</a:t>
            </a:r>
            <a:endParaRPr sz="4800" b="0" i="1" u="none" strike="noStrike" cap="none" dirty="0">
              <a:solidFill>
                <a:srgbClr val="660066"/>
              </a:solidFill>
              <a:latin typeface="Arial"/>
              <a:ea typeface="Arial"/>
              <a:cs typeface="Arial"/>
              <a:sym typeface="Arial"/>
            </a:endParaRPr>
          </a:p>
        </p:txBody>
      </p:sp>
      <p:sp>
        <p:nvSpPr>
          <p:cNvPr id="91" name="Google Shape;91;p12"/>
          <p:cNvSpPr/>
          <p:nvPr/>
        </p:nvSpPr>
        <p:spPr>
          <a:xfrm>
            <a:off x="3448050" y="10519260"/>
            <a:ext cx="20493035" cy="101562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da-DK" sz="6000" b="1" i="1" u="none" strike="noStrike" cap="none" dirty="0" smtClean="0">
                <a:solidFill>
                  <a:srgbClr val="002060"/>
                </a:solidFill>
                <a:latin typeface="Arial"/>
                <a:ea typeface="Arial"/>
                <a:cs typeface="Arial"/>
                <a:sym typeface="Arial"/>
              </a:rPr>
              <a:t>   </a:t>
            </a:r>
            <a:endParaRPr sz="5400" b="0" i="1" u="none" strike="noStrike" cap="none" dirty="0">
              <a:solidFill>
                <a:srgbClr val="00206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5" descr="https://mon.gov.ua/storage/app/media/uploaded-files/%205.png"/>
          <p:cNvPicPr preferRelativeResize="0"/>
          <p:nvPr/>
        </p:nvPicPr>
        <p:blipFill rotWithShape="1">
          <a:blip r:embed="rId3">
            <a:alphaModFix/>
          </a:blip>
          <a:srcRect/>
          <a:stretch/>
        </p:blipFill>
        <p:spPr>
          <a:xfrm>
            <a:off x="0" y="0"/>
            <a:ext cx="24384000" cy="137783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1511300" y="133350"/>
            <a:ext cx="21031199" cy="653459"/>
          </a:xfrm>
          <a:prstGeom prst="rect">
            <a:avLst/>
          </a:prstGeom>
          <a:noFill/>
          <a:ln>
            <a:noFill/>
          </a:ln>
        </p:spPr>
        <p:txBody>
          <a:bodyPr spcFirstLastPara="1" wrap="square" lIns="217700" tIns="108850" rIns="217700" bIns="108850" anchor="ctr" anchorCtr="0">
            <a:noAutofit/>
          </a:bodyPr>
          <a:lstStyle/>
          <a:p>
            <a:pPr marL="0" lvl="0" indent="0" algn="ctr" rtl="0">
              <a:spcBef>
                <a:spcPts val="0"/>
              </a:spcBef>
              <a:spcAft>
                <a:spcPts val="0"/>
              </a:spcAft>
              <a:buClr>
                <a:srgbClr val="660066"/>
              </a:buClr>
              <a:buSzPts val="5400"/>
              <a:buFont typeface="Calibri"/>
              <a:buNone/>
            </a:pPr>
            <a:r>
              <a:rPr lang="da-DK" sz="5400" b="1" i="1" u="sng">
                <a:solidFill>
                  <a:srgbClr val="660066"/>
                </a:solidFill>
              </a:rPr>
              <a:t>Створення рівних умов для учнів з ООП</a:t>
            </a:r>
            <a:endParaRPr sz="11300" i="1" u="sng">
              <a:solidFill>
                <a:srgbClr val="660066"/>
              </a:solidFill>
            </a:endParaRPr>
          </a:p>
        </p:txBody>
      </p:sp>
      <p:sp>
        <p:nvSpPr>
          <p:cNvPr id="103" name="Google Shape;103;p16"/>
          <p:cNvSpPr/>
          <p:nvPr/>
        </p:nvSpPr>
        <p:spPr>
          <a:xfrm>
            <a:off x="506819" y="879253"/>
            <a:ext cx="23520400" cy="1374849"/>
          </a:xfrm>
          <a:prstGeom prst="snip2DiagRect">
            <a:avLst>
              <a:gd name="adj1" fmla="val 0"/>
              <a:gd name="adj2" fmla="val 16667"/>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4000" b="0" i="0" u="none" strike="noStrike" cap="none">
                <a:solidFill>
                  <a:srgbClr val="660066"/>
                </a:solidFill>
                <a:latin typeface="Arial"/>
                <a:ea typeface="Arial"/>
                <a:cs typeface="Arial"/>
                <a:sym typeface="Arial"/>
              </a:rPr>
              <a:t> </a:t>
            </a:r>
            <a:r>
              <a:rPr lang="da-DK" sz="3600" b="1" i="0" u="none" strike="noStrike" cap="none">
                <a:solidFill>
                  <a:srgbClr val="002060"/>
                </a:solidFill>
                <a:latin typeface="Arial"/>
                <a:ea typeface="Arial"/>
                <a:cs typeface="Arial"/>
                <a:sym typeface="Arial"/>
              </a:rPr>
              <a:t>Закон України “Про освіту” гарантує кожному </a:t>
            </a:r>
            <a:r>
              <a:rPr lang="da-DK" sz="3600" b="1" i="0" u="sng" strike="noStrike" cap="none">
                <a:solidFill>
                  <a:srgbClr val="002060"/>
                </a:solidFill>
                <a:latin typeface="Arial"/>
                <a:ea typeface="Arial"/>
                <a:cs typeface="Arial"/>
                <a:sym typeface="Arial"/>
              </a:rPr>
              <a:t>рівні умови</a:t>
            </a:r>
            <a:r>
              <a:rPr lang="da-DK" sz="3600" b="1" i="0" u="none" strike="noStrike" cap="none">
                <a:solidFill>
                  <a:srgbClr val="002060"/>
                </a:solidFill>
                <a:latin typeface="Arial"/>
                <a:ea typeface="Arial"/>
                <a:cs typeface="Arial"/>
                <a:sym typeface="Arial"/>
              </a:rPr>
              <a:t> доступу до освіти та забезпечує батькам право обирати заклад освіти, освітню програму, вид та форму здобуття освіти власними дітьми. </a:t>
            </a:r>
            <a:endParaRPr/>
          </a:p>
        </p:txBody>
      </p:sp>
      <p:sp>
        <p:nvSpPr>
          <p:cNvPr id="104" name="Google Shape;104;p16"/>
          <p:cNvSpPr/>
          <p:nvPr/>
        </p:nvSpPr>
        <p:spPr>
          <a:xfrm>
            <a:off x="615507" y="2254102"/>
            <a:ext cx="23520400" cy="1935126"/>
          </a:xfrm>
          <a:prstGeom prst="homePlate">
            <a:avLst>
              <a:gd name="adj" fmla="val 50000"/>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3600" b="1" i="0" u="none" strike="noStrike" cap="none">
                <a:solidFill>
                  <a:srgbClr val="002060"/>
                </a:solidFill>
                <a:latin typeface="Arial"/>
                <a:ea typeface="Arial"/>
                <a:cs typeface="Arial"/>
                <a:sym typeface="Arial"/>
              </a:rPr>
              <a:t>Організацію інклюзивного навчання у закладі  загальної середньої освіти регулюють:</a:t>
            </a:r>
            <a:endParaRPr sz="3600" b="0" i="0" u="none" strike="noStrike" cap="none">
              <a:solidFill>
                <a:srgbClr val="002060"/>
              </a:solidFill>
              <a:latin typeface="Arial"/>
              <a:ea typeface="Arial"/>
              <a:cs typeface="Arial"/>
              <a:sym typeface="Arial"/>
            </a:endParaRPr>
          </a:p>
          <a:p>
            <a:pPr marL="816393" marR="0" lvl="0" indent="-816393" algn="l" rtl="0">
              <a:lnSpc>
                <a:spcPct val="100000"/>
              </a:lnSpc>
              <a:spcBef>
                <a:spcPts val="0"/>
              </a:spcBef>
              <a:spcAft>
                <a:spcPts val="0"/>
              </a:spcAft>
              <a:buClr>
                <a:srgbClr val="002060"/>
              </a:buClr>
              <a:buSzPts val="4000"/>
              <a:buFont typeface="Arial"/>
              <a:buChar char="•"/>
            </a:pPr>
            <a:r>
              <a:rPr lang="da-DK" sz="4000" b="0" i="0" u="none" strike="noStrike" cap="none">
                <a:solidFill>
                  <a:srgbClr val="002060"/>
                </a:solidFill>
                <a:latin typeface="Arial"/>
                <a:ea typeface="Arial"/>
                <a:cs typeface="Arial"/>
                <a:sym typeface="Arial"/>
              </a:rPr>
              <a:t>Закон України “Про освіту”;</a:t>
            </a:r>
            <a:endParaRPr/>
          </a:p>
          <a:p>
            <a:pPr marL="816393" marR="0" lvl="0" indent="-816393" algn="l" rtl="0">
              <a:lnSpc>
                <a:spcPct val="100000"/>
              </a:lnSpc>
              <a:spcBef>
                <a:spcPts val="0"/>
              </a:spcBef>
              <a:spcAft>
                <a:spcPts val="0"/>
              </a:spcAft>
              <a:buClr>
                <a:srgbClr val="002060"/>
              </a:buClr>
              <a:buSzPts val="4000"/>
              <a:buFont typeface="Arial"/>
              <a:buChar char="•"/>
            </a:pPr>
            <a:r>
              <a:rPr lang="da-DK" sz="4000" b="0" i="0" u="none" strike="noStrike" cap="none">
                <a:solidFill>
                  <a:srgbClr val="002060"/>
                </a:solidFill>
                <a:latin typeface="Arial"/>
                <a:ea typeface="Arial"/>
                <a:cs typeface="Arial"/>
                <a:sym typeface="Arial"/>
              </a:rPr>
              <a:t>Закон України “Про повну загальну середню освіту”. </a:t>
            </a:r>
            <a:endParaRPr/>
          </a:p>
        </p:txBody>
      </p:sp>
      <p:sp>
        <p:nvSpPr>
          <p:cNvPr id="105" name="Google Shape;105;p16"/>
          <p:cNvSpPr/>
          <p:nvPr/>
        </p:nvSpPr>
        <p:spPr>
          <a:xfrm>
            <a:off x="508000" y="4295553"/>
            <a:ext cx="23520400" cy="6464595"/>
          </a:xfrm>
          <a:prstGeom prst="homePlate">
            <a:avLst>
              <a:gd name="adj" fmla="val 50000"/>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da-DK" sz="3600" b="1" i="0" u="none" strike="noStrike" cap="none">
                <a:solidFill>
                  <a:srgbClr val="002060"/>
                </a:solidFill>
                <a:latin typeface="Arial"/>
                <a:ea typeface="Arial"/>
                <a:cs typeface="Arial"/>
                <a:sym typeface="Arial"/>
              </a:rPr>
              <a:t>Норми Законів реалізуються через постанови Кабінету Міністрів України, зокрема:</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1" i="1" u="none" strike="noStrike" cap="none">
                <a:solidFill>
                  <a:srgbClr val="002060"/>
                </a:solidFill>
                <a:latin typeface="Arial"/>
                <a:ea typeface="Arial"/>
                <a:cs typeface="Arial"/>
                <a:sym typeface="Arial"/>
              </a:rPr>
              <a:t>Постанова Кабінету Міністрів України </a:t>
            </a:r>
            <a:r>
              <a:rPr lang="da-DK" sz="3600" b="0" i="0" u="none" strike="noStrike" cap="none">
                <a:solidFill>
                  <a:srgbClr val="002060"/>
                </a:solidFill>
                <a:latin typeface="Arial"/>
                <a:ea typeface="Arial"/>
                <a:cs typeface="Arial"/>
                <a:sym typeface="Arial"/>
              </a:rPr>
              <a:t>“Про затвердження Порядку організації інклюзивного навчання у закладах загальної середньої освіти” (від 15 вересня 2021 р. № 957).</a:t>
            </a:r>
            <a:endParaRPr sz="3600" b="0" i="0" u="none" strike="noStrike" cap="none">
              <a:solidFill>
                <a:srgbClr val="002060"/>
              </a:solidFill>
              <a:latin typeface="Arial"/>
              <a:ea typeface="Arial"/>
              <a:cs typeface="Arial"/>
              <a:sym typeface="Arial"/>
            </a:endParaRPr>
          </a:p>
          <a:p>
            <a:pPr marL="571500" marR="0" lvl="0" indent="-571500" algn="l" rtl="0">
              <a:lnSpc>
                <a:spcPct val="100000"/>
              </a:lnSpc>
              <a:spcBef>
                <a:spcPts val="0"/>
              </a:spcBef>
              <a:spcAft>
                <a:spcPts val="0"/>
              </a:spcAft>
              <a:buClr>
                <a:srgbClr val="000000"/>
              </a:buClr>
              <a:buSzPts val="3600"/>
              <a:buFont typeface="Arial"/>
              <a:buChar char="•"/>
            </a:pPr>
            <a:r>
              <a:rPr lang="da-DK" sz="3600" b="1" i="1" u="none" strike="noStrike" cap="none">
                <a:solidFill>
                  <a:srgbClr val="002060"/>
                </a:solidFill>
                <a:latin typeface="Arial"/>
                <a:ea typeface="Arial"/>
                <a:cs typeface="Arial"/>
                <a:sym typeface="Arial"/>
              </a:rPr>
              <a:t>Постанова Кабінету Міністрів України </a:t>
            </a:r>
            <a:r>
              <a:rPr lang="da-DK" sz="3600" b="1" i="0" u="none" strike="noStrike" cap="none">
                <a:solidFill>
                  <a:schemeClr val="dk1"/>
                </a:solidFill>
                <a:latin typeface="Arial"/>
                <a:ea typeface="Arial"/>
                <a:cs typeface="Arial"/>
                <a:sym typeface="Arial"/>
              </a:rPr>
              <a:t>від 26 квітня 2022 р. № 483 </a:t>
            </a:r>
            <a:r>
              <a:rPr lang="da-DK" sz="3600" b="0" i="0" u="none" strike="noStrike" cap="none">
                <a:solidFill>
                  <a:schemeClr val="dk1"/>
                </a:solidFill>
                <a:latin typeface="Arial"/>
                <a:ea typeface="Arial"/>
                <a:cs typeface="Arial"/>
                <a:sym typeface="Arial"/>
              </a:rPr>
              <a:t>«Про внесення змін до порядків, затверджених постановами Кабінету Міністрів України» від 10 квітня 2019 р. № 530 і від 15 вересня 2021 р. № 957</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1" i="0" u="none" strike="noStrike" cap="none">
                <a:solidFill>
                  <a:schemeClr val="dk1"/>
                </a:solidFill>
                <a:latin typeface="Arial"/>
                <a:ea typeface="Arial"/>
                <a:cs typeface="Arial"/>
                <a:sym typeface="Arial"/>
              </a:rPr>
              <a:t>лист МОН України від 28.03.2022 </a:t>
            </a:r>
            <a:r>
              <a:rPr lang="da-DK" sz="3600" b="0" i="0" u="none" strike="noStrike" cap="none">
                <a:solidFill>
                  <a:schemeClr val="dk1"/>
                </a:solidFill>
                <a:latin typeface="Arial"/>
                <a:ea typeface="Arial"/>
                <a:cs typeface="Arial"/>
                <a:sym typeface="Arial"/>
              </a:rPr>
              <a:t>№  1/3710-22  «Про роботу інклюзивно-ресурсних центрів та організацію освітнього процесу  для осіб з особливими освітніми потребами у період воєнного стану»</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1" i="1" u="none" strike="noStrike" cap="none">
                <a:solidFill>
                  <a:srgbClr val="002060"/>
                </a:solidFill>
                <a:latin typeface="Arial"/>
                <a:ea typeface="Arial"/>
                <a:cs typeface="Arial"/>
                <a:sym typeface="Arial"/>
              </a:rPr>
              <a:t>Постанова Кабінету Міністрів України  </a:t>
            </a:r>
            <a:r>
              <a:rPr lang="da-DK" sz="3600" b="1" i="0" u="none" strike="noStrike" cap="none">
                <a:solidFill>
                  <a:schemeClr val="dk1"/>
                </a:solidFill>
                <a:latin typeface="Arial"/>
                <a:ea typeface="Arial"/>
                <a:cs typeface="Arial"/>
                <a:sym typeface="Arial"/>
              </a:rPr>
              <a:t>від 29 квітня 2022 р. № 493 «</a:t>
            </a:r>
            <a:r>
              <a:rPr lang="da-DK" sz="3600" b="0" i="0" u="none" strike="noStrike" cap="none">
                <a:solidFill>
                  <a:schemeClr val="dk1"/>
                </a:solidFill>
                <a:latin typeface="Arial"/>
                <a:ea typeface="Arial"/>
                <a:cs typeface="Arial"/>
                <a:sym typeface="Arial"/>
              </a:rPr>
              <a:t>Про внесення змін до Положення про інклюзивно-ресурсний центр»</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1" i="0" u="none" strike="noStrike" cap="none">
                <a:solidFill>
                  <a:schemeClr val="dk1"/>
                </a:solidFill>
                <a:latin typeface="Arial"/>
                <a:ea typeface="Arial"/>
                <a:cs typeface="Arial"/>
                <a:sym typeface="Arial"/>
              </a:rPr>
              <a:t>лист МОН України від </a:t>
            </a:r>
            <a:r>
              <a:rPr lang="da-DK" sz="3600" b="0" i="0" u="none" strike="noStrike" cap="none">
                <a:solidFill>
                  <a:schemeClr val="dk1"/>
                </a:solidFill>
                <a:latin typeface="Arial"/>
                <a:ea typeface="Arial"/>
                <a:cs typeface="Arial"/>
                <a:sym typeface="Arial"/>
              </a:rPr>
              <a:t>28.03.2022 № 1/11471-22 «Про роботу асистента вчителя»</a:t>
            </a:r>
            <a:endParaRPr sz="3600" b="0" i="0" u="none" strike="noStrike" cap="none">
              <a:solidFill>
                <a:schemeClr val="dk1"/>
              </a:solidFill>
              <a:latin typeface="Arial"/>
              <a:ea typeface="Arial"/>
              <a:cs typeface="Arial"/>
              <a:sym typeface="Arial"/>
            </a:endParaRPr>
          </a:p>
          <a:p>
            <a:pPr marL="571500" marR="0" lvl="0" indent="-292100" algn="l" rtl="0">
              <a:lnSpc>
                <a:spcPct val="100000"/>
              </a:lnSpc>
              <a:spcBef>
                <a:spcPts val="0"/>
              </a:spcBef>
              <a:spcAft>
                <a:spcPts val="0"/>
              </a:spcAft>
              <a:buClr>
                <a:srgbClr val="000000"/>
              </a:buClr>
              <a:buSzPts val="4400"/>
              <a:buFont typeface="Arial"/>
              <a:buNone/>
            </a:pPr>
            <a:endParaRPr sz="4400" b="0" i="0" u="none" strike="noStrike" cap="none">
              <a:solidFill>
                <a:srgbClr val="002060"/>
              </a:solidFill>
              <a:latin typeface="Arial"/>
              <a:ea typeface="Arial"/>
              <a:cs typeface="Arial"/>
              <a:sym typeface="Arial"/>
            </a:endParaRPr>
          </a:p>
        </p:txBody>
      </p:sp>
      <p:sp>
        <p:nvSpPr>
          <p:cNvPr id="106" name="Google Shape;106;p16"/>
          <p:cNvSpPr/>
          <p:nvPr/>
        </p:nvSpPr>
        <p:spPr>
          <a:xfrm>
            <a:off x="506819" y="10760148"/>
            <a:ext cx="23520400" cy="2658140"/>
          </a:xfrm>
          <a:prstGeom prst="homePlate">
            <a:avLst>
              <a:gd name="adj" fmla="val 50000"/>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da-DK" sz="3600" b="1" i="0" u="none" strike="noStrike" cap="none">
                <a:solidFill>
                  <a:srgbClr val="002060"/>
                </a:solidFill>
                <a:latin typeface="Arial"/>
                <a:ea typeface="Arial"/>
                <a:cs typeface="Arial"/>
                <a:sym typeface="Arial"/>
              </a:rPr>
              <a:t>Фінансування інклюзивної освіти унормовано:</a:t>
            </a:r>
            <a:r>
              <a:rPr lang="da-DK" sz="3600" b="0" i="0" u="none" strike="noStrike" cap="none">
                <a:solidFill>
                  <a:srgbClr val="002060"/>
                </a:solidFill>
                <a:latin typeface="Arial"/>
                <a:ea typeface="Arial"/>
                <a:cs typeface="Arial"/>
                <a:sym typeface="Arial"/>
              </a:rPr>
              <a:t> </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0" i="1" u="none" strike="noStrike" cap="none">
                <a:solidFill>
                  <a:srgbClr val="002060"/>
                </a:solidFill>
                <a:latin typeface="Arial"/>
                <a:ea typeface="Arial"/>
                <a:cs typeface="Arial"/>
                <a:sym typeface="Arial"/>
              </a:rPr>
              <a:t>Статтею 103-3 </a:t>
            </a:r>
            <a:r>
              <a:rPr lang="da-DK" sz="3600" b="0" i="0" u="none" strike="noStrike" cap="none">
                <a:solidFill>
                  <a:srgbClr val="002060"/>
                </a:solidFill>
                <a:latin typeface="Arial"/>
                <a:ea typeface="Arial"/>
                <a:cs typeface="Arial"/>
                <a:sym typeface="Arial"/>
              </a:rPr>
              <a:t>Бюджетного кодексу України;</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0" i="1" u="none" strike="noStrike" cap="none">
                <a:solidFill>
                  <a:srgbClr val="002060"/>
                </a:solidFill>
                <a:latin typeface="Arial"/>
                <a:ea typeface="Arial"/>
                <a:cs typeface="Arial"/>
                <a:sym typeface="Arial"/>
              </a:rPr>
              <a:t>Постановою Кабінету Міністрів України </a:t>
            </a:r>
            <a:r>
              <a:rPr lang="da-DK" sz="3600" b="0" i="0" u="none" strike="noStrike" cap="none">
                <a:solidFill>
                  <a:srgbClr val="002060"/>
                </a:solidFill>
                <a:latin typeface="Arial"/>
                <a:ea typeface="Arial"/>
                <a:cs typeface="Arial"/>
                <a:sym typeface="Arial"/>
              </a:rPr>
              <a:t>"Про затвердження Порядку та умов надання субвенції з державного бюджету місцевим бюджетам на надання державної підтримки особам з особливими освітніми потребами" </a:t>
            </a:r>
            <a:endParaRPr/>
          </a:p>
          <a:p>
            <a:pPr marL="571500" marR="0" lvl="0" indent="-571500" algn="l" rtl="0">
              <a:lnSpc>
                <a:spcPct val="100000"/>
              </a:lnSpc>
              <a:spcBef>
                <a:spcPts val="0"/>
              </a:spcBef>
              <a:spcAft>
                <a:spcPts val="0"/>
              </a:spcAft>
              <a:buClr>
                <a:srgbClr val="000000"/>
              </a:buClr>
              <a:buSzPts val="3600"/>
              <a:buFont typeface="Arial"/>
              <a:buChar char="•"/>
            </a:pPr>
            <a:r>
              <a:rPr lang="da-DK" sz="3600" b="0" i="0" u="none" strike="noStrike" cap="none">
                <a:solidFill>
                  <a:srgbClr val="002060"/>
                </a:solidFill>
                <a:latin typeface="Arial"/>
                <a:ea typeface="Arial"/>
                <a:cs typeface="Arial"/>
                <a:sym typeface="Arial"/>
              </a:rPr>
              <a:t>(від 14 лютого 2017 р. № 88).</a:t>
            </a:r>
            <a:endParaRPr sz="3600" b="0" i="0" u="none" strike="noStrike" cap="none">
              <a:solidFill>
                <a:srgbClr val="00206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p:nvPr/>
        </p:nvSpPr>
        <p:spPr>
          <a:xfrm>
            <a:off x="552450" y="277912"/>
            <a:ext cx="23272750"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4800" b="1" i="1" u="sng" strike="noStrike" cap="none">
                <a:solidFill>
                  <a:srgbClr val="002060"/>
                </a:solidFill>
                <a:latin typeface="Arial"/>
                <a:ea typeface="Arial"/>
                <a:cs typeface="Arial"/>
                <a:sym typeface="Arial"/>
              </a:rPr>
              <a:t>Алгоритм утворення інклюзивного класу</a:t>
            </a:r>
            <a:endParaRPr/>
          </a:p>
          <a:p>
            <a:pPr marL="0" marR="0" lvl="0" indent="0" algn="ctr" rtl="0">
              <a:lnSpc>
                <a:spcPct val="100000"/>
              </a:lnSpc>
              <a:spcBef>
                <a:spcPts val="0"/>
              </a:spcBef>
              <a:spcAft>
                <a:spcPts val="0"/>
              </a:spcAft>
              <a:buNone/>
            </a:pPr>
            <a:endParaRPr sz="4800" b="1" i="0" u="none" strike="noStrike" cap="none">
              <a:solidFill>
                <a:srgbClr val="002060"/>
              </a:solidFill>
              <a:latin typeface="Arial"/>
              <a:ea typeface="Arial"/>
              <a:cs typeface="Arial"/>
              <a:sym typeface="Arial"/>
            </a:endParaRPr>
          </a:p>
        </p:txBody>
      </p:sp>
      <p:sp>
        <p:nvSpPr>
          <p:cNvPr id="112" name="Google Shape;112;p17"/>
          <p:cNvSpPr txBox="1"/>
          <p:nvPr/>
        </p:nvSpPr>
        <p:spPr>
          <a:xfrm>
            <a:off x="704850" y="1847572"/>
            <a:ext cx="2114550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3200" b="0" i="0" u="none" strike="noStrike" cap="none">
              <a:solidFill>
                <a:srgbClr val="000000"/>
              </a:solidFill>
              <a:latin typeface="Arial"/>
              <a:ea typeface="Arial"/>
              <a:cs typeface="Arial"/>
              <a:sym typeface="Arial"/>
            </a:endParaRPr>
          </a:p>
        </p:txBody>
      </p:sp>
      <p:sp>
        <p:nvSpPr>
          <p:cNvPr id="113" name="Google Shape;113;p17"/>
          <p:cNvSpPr txBox="1"/>
          <p:nvPr/>
        </p:nvSpPr>
        <p:spPr>
          <a:xfrm>
            <a:off x="2800348" y="1459938"/>
            <a:ext cx="20784171" cy="1200329"/>
          </a:xfrm>
          <a:prstGeom prst="rect">
            <a:avLst/>
          </a:prstGeom>
          <a:noFill/>
          <a:ln>
            <a:noFill/>
          </a:ln>
        </p:spPr>
        <p:txBody>
          <a:bodyPr spcFirstLastPara="1" wrap="square" lIns="91425" tIns="45700" rIns="91425" bIns="45700" anchor="t" anchorCtr="0">
            <a:spAutoFit/>
          </a:bodyPr>
          <a:lstStyle/>
          <a:p>
            <a:pPr marL="742950" marR="0" lvl="0" indent="-742950" algn="l" rtl="0">
              <a:lnSpc>
                <a:spcPct val="100000"/>
              </a:lnSpc>
              <a:spcBef>
                <a:spcPts val="0"/>
              </a:spcBef>
              <a:spcAft>
                <a:spcPts val="0"/>
              </a:spcAft>
              <a:buClr>
                <a:srgbClr val="000000"/>
              </a:buClr>
              <a:buSzPts val="3600"/>
              <a:buFont typeface="Arial"/>
              <a:buAutoNum type="arabicPeriod"/>
            </a:pPr>
            <a:r>
              <a:rPr lang="da-DK" sz="3600" b="1" i="0" u="none" strike="noStrike" cap="none">
                <a:solidFill>
                  <a:srgbClr val="974806"/>
                </a:solidFill>
                <a:latin typeface="Arial"/>
                <a:ea typeface="Arial"/>
                <a:cs typeface="Arial"/>
                <a:sym typeface="Arial"/>
              </a:rPr>
              <a:t>Затверджено постановою Кабінету Міністрів України від 15 вересня 2021р. № 957, </a:t>
            </a:r>
            <a:endParaRPr/>
          </a:p>
          <a:p>
            <a:pPr marL="0" marR="0" lvl="0" indent="0" algn="l" rtl="0">
              <a:lnSpc>
                <a:spcPct val="100000"/>
              </a:lnSpc>
              <a:spcBef>
                <a:spcPts val="0"/>
              </a:spcBef>
              <a:spcAft>
                <a:spcPts val="0"/>
              </a:spcAft>
              <a:buNone/>
            </a:pPr>
            <a:r>
              <a:rPr lang="da-DK" sz="3600" b="1" i="0" u="none" strike="noStrike" cap="none">
                <a:solidFill>
                  <a:srgbClr val="974806"/>
                </a:solidFill>
                <a:latin typeface="Arial"/>
                <a:ea typeface="Arial"/>
                <a:cs typeface="Arial"/>
                <a:sym typeface="Arial"/>
              </a:rPr>
              <a:t>набув чинності з 01 січня 2022 року. </a:t>
            </a:r>
            <a:endParaRPr/>
          </a:p>
        </p:txBody>
      </p:sp>
      <p:sp>
        <p:nvSpPr>
          <p:cNvPr id="114" name="Google Shape;114;p17"/>
          <p:cNvSpPr txBox="1"/>
          <p:nvPr/>
        </p:nvSpPr>
        <p:spPr>
          <a:xfrm>
            <a:off x="2840863" y="2977589"/>
            <a:ext cx="20992607"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da-DK" sz="3600" b="1" i="0" u="none" strike="noStrike" cap="none">
                <a:solidFill>
                  <a:srgbClr val="7030A0"/>
                </a:solidFill>
                <a:latin typeface="Arial"/>
                <a:ea typeface="Arial"/>
                <a:cs typeface="Arial"/>
                <a:sym typeface="Arial"/>
              </a:rPr>
              <a:t>2. Цей Порядок визначає організаційні засади інклюзивного навчання учнів з особливими освітніми потребами за інституційною (очною/денною) формою здобуття освіти у закладах загальної середньої освіти.</a:t>
            </a:r>
            <a:endParaRPr/>
          </a:p>
        </p:txBody>
      </p:sp>
      <p:sp>
        <p:nvSpPr>
          <p:cNvPr id="115" name="Google Shape;115;p17"/>
          <p:cNvSpPr txBox="1"/>
          <p:nvPr/>
        </p:nvSpPr>
        <p:spPr>
          <a:xfrm>
            <a:off x="509477" y="4825310"/>
            <a:ext cx="23240505"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da-DK" sz="3600" b="1" i="0" u="none" strike="noStrike" cap="none">
                <a:solidFill>
                  <a:srgbClr val="3F3151"/>
                </a:solidFill>
                <a:latin typeface="Arial"/>
                <a:ea typeface="Arial"/>
                <a:cs typeface="Arial"/>
                <a:sym typeface="Arial"/>
              </a:rPr>
              <a:t>3. Дія цього Порядку не поширюється на спеціальні класи закладів освіти, спеціальні школи та навчально-реабілітаційні центри.</a:t>
            </a:r>
            <a:endParaRPr/>
          </a:p>
        </p:txBody>
      </p:sp>
      <p:pic>
        <p:nvPicPr>
          <p:cNvPr id="116" name="Google Shape;116;p17" descr="человечки для презентации png images | PNGEgg"/>
          <p:cNvPicPr preferRelativeResize="0"/>
          <p:nvPr/>
        </p:nvPicPr>
        <p:blipFill rotWithShape="1">
          <a:blip r:embed="rId3">
            <a:alphaModFix/>
          </a:blip>
          <a:srcRect/>
          <a:stretch/>
        </p:blipFill>
        <p:spPr>
          <a:xfrm>
            <a:off x="137171" y="265454"/>
            <a:ext cx="3154656" cy="3589298"/>
          </a:xfrm>
          <a:prstGeom prst="rect">
            <a:avLst/>
          </a:prstGeom>
          <a:noFill/>
          <a:ln>
            <a:noFill/>
          </a:ln>
        </p:spPr>
      </p:pic>
      <p:sp>
        <p:nvSpPr>
          <p:cNvPr id="117" name="Google Shape;117;p17"/>
          <p:cNvSpPr txBox="1"/>
          <p:nvPr/>
        </p:nvSpPr>
        <p:spPr>
          <a:xfrm>
            <a:off x="1671527" y="6240339"/>
            <a:ext cx="22078455" cy="23083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1" u="none" strike="noStrike" cap="none">
                <a:solidFill>
                  <a:srgbClr val="4F6128"/>
                </a:solidFill>
                <a:latin typeface="Arial"/>
                <a:ea typeface="Arial"/>
                <a:cs typeface="Arial"/>
                <a:sym typeface="Arial"/>
              </a:rPr>
              <a:t>Під час організації інклюзивного навчання у закладах загальної середньої освіти висновки інклюзивно-ресурсних центрів, видані до набрання чинності цією постановою, є дійсними до закінчення строку їх дії або до видачі нового висновку інклюзивно-ресурсним центром в установленому порядку.</a:t>
            </a:r>
            <a:endParaRPr/>
          </a:p>
        </p:txBody>
      </p:sp>
      <p:pic>
        <p:nvPicPr>
          <p:cNvPr id="118" name="Google Shape;118;p17" descr="Бумага Карандаш Презентация Образование Gumroad, др., Разное, карандаш png  | PNGEgg"/>
          <p:cNvPicPr preferRelativeResize="0"/>
          <p:nvPr/>
        </p:nvPicPr>
        <p:blipFill rotWithShape="1">
          <a:blip r:embed="rId4">
            <a:alphaModFix/>
          </a:blip>
          <a:srcRect r="28133"/>
          <a:stretch/>
        </p:blipFill>
        <p:spPr>
          <a:xfrm>
            <a:off x="276524" y="6333676"/>
            <a:ext cx="1024090" cy="1060825"/>
          </a:xfrm>
          <a:prstGeom prst="rect">
            <a:avLst/>
          </a:prstGeom>
          <a:noFill/>
          <a:ln>
            <a:noFill/>
          </a:ln>
        </p:spPr>
      </p:pic>
      <p:sp>
        <p:nvSpPr>
          <p:cNvPr id="119" name="Google Shape;119;p17"/>
          <p:cNvSpPr txBox="1"/>
          <p:nvPr/>
        </p:nvSpPr>
        <p:spPr>
          <a:xfrm>
            <a:off x="1671527" y="8615387"/>
            <a:ext cx="2207845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1" u="none" strike="noStrike" cap="none">
                <a:solidFill>
                  <a:srgbClr val="FF0000"/>
                </a:solidFill>
                <a:latin typeface="Arial"/>
                <a:ea typeface="Arial"/>
                <a:cs typeface="Arial"/>
                <a:sym typeface="Arial"/>
              </a:rPr>
              <a:t>Визнати такими, що втратили чинність:</a:t>
            </a:r>
            <a:endParaRPr/>
          </a:p>
        </p:txBody>
      </p:sp>
      <p:pic>
        <p:nvPicPr>
          <p:cNvPr id="120" name="Google Shape;120;p17" descr="Бумага Карандаш Презентация Образование Gumroad, др., Разное, карандаш png  | PNGEgg"/>
          <p:cNvPicPr preferRelativeResize="0"/>
          <p:nvPr/>
        </p:nvPicPr>
        <p:blipFill rotWithShape="1">
          <a:blip r:embed="rId4">
            <a:alphaModFix/>
          </a:blip>
          <a:srcRect r="28133"/>
          <a:stretch/>
        </p:blipFill>
        <p:spPr>
          <a:xfrm>
            <a:off x="2068302" y="11386600"/>
            <a:ext cx="1152822" cy="1194175"/>
          </a:xfrm>
          <a:prstGeom prst="rect">
            <a:avLst/>
          </a:prstGeom>
          <a:noFill/>
          <a:ln>
            <a:noFill/>
          </a:ln>
        </p:spPr>
      </p:pic>
      <p:sp>
        <p:nvSpPr>
          <p:cNvPr id="121" name="Google Shape;121;p17"/>
          <p:cNvSpPr txBox="1"/>
          <p:nvPr/>
        </p:nvSpPr>
        <p:spPr>
          <a:xfrm>
            <a:off x="2068302" y="9513255"/>
            <a:ext cx="22078455"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1" u="none" strike="noStrike" cap="none">
                <a:solidFill>
                  <a:srgbClr val="4F6128"/>
                </a:solidFill>
                <a:latin typeface="Arial"/>
                <a:ea typeface="Arial"/>
                <a:cs typeface="Arial"/>
                <a:sym typeface="Arial"/>
              </a:rPr>
              <a:t>Постанову Кабінету Міністрів України від 15 серпня 2011р. № 872 «</a:t>
            </a:r>
            <a:r>
              <a:rPr lang="da-DK" sz="3600" b="1" i="0" u="none" strike="noStrike" cap="none">
                <a:solidFill>
                  <a:srgbClr val="4F6128"/>
                </a:solidFill>
                <a:latin typeface="Arial"/>
                <a:ea typeface="Arial"/>
                <a:cs typeface="Arial"/>
                <a:sym typeface="Arial"/>
              </a:rPr>
              <a:t>Про затвердження Порядку організації інклюзивного навчання у загальноосвітніх навчальних закладах» </a:t>
            </a:r>
            <a:endParaRPr sz="3600" b="1" i="1" u="none" strike="noStrike" cap="none">
              <a:solidFill>
                <a:srgbClr val="4F6128"/>
              </a:solidFill>
              <a:latin typeface="Arial"/>
              <a:ea typeface="Arial"/>
              <a:cs typeface="Arial"/>
              <a:sym typeface="Arial"/>
            </a:endParaRPr>
          </a:p>
        </p:txBody>
      </p:sp>
      <p:sp>
        <p:nvSpPr>
          <p:cNvPr id="122" name="Google Shape;122;p17"/>
          <p:cNvSpPr txBox="1"/>
          <p:nvPr/>
        </p:nvSpPr>
        <p:spPr>
          <a:xfrm>
            <a:off x="2181275" y="11386600"/>
            <a:ext cx="22078455" cy="17543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1" u="none" strike="noStrike" cap="none">
                <a:solidFill>
                  <a:srgbClr val="4F6128"/>
                </a:solidFill>
                <a:latin typeface="Arial"/>
                <a:ea typeface="Arial"/>
                <a:cs typeface="Arial"/>
                <a:sym typeface="Arial"/>
              </a:rPr>
              <a:t>Постанову Кабінету Міністрів України від 9 серпня 2017 </a:t>
            </a:r>
            <a:endParaRPr/>
          </a:p>
          <a:p>
            <a:pPr marL="0" marR="0" lvl="0" indent="0" algn="ctr" rtl="0">
              <a:lnSpc>
                <a:spcPct val="100000"/>
              </a:lnSpc>
              <a:spcBef>
                <a:spcPts val="0"/>
              </a:spcBef>
              <a:spcAft>
                <a:spcPts val="0"/>
              </a:spcAft>
              <a:buNone/>
            </a:pPr>
            <a:r>
              <a:rPr lang="da-DK" sz="3600" b="1" i="1" u="none" strike="noStrike" cap="none">
                <a:solidFill>
                  <a:srgbClr val="4F6128"/>
                </a:solidFill>
                <a:latin typeface="Arial"/>
                <a:ea typeface="Arial"/>
                <a:cs typeface="Arial"/>
                <a:sym typeface="Arial"/>
              </a:rPr>
              <a:t>№ </a:t>
            </a:r>
            <a:r>
              <a:rPr lang="da-DK" sz="3600" b="1" i="0" u="none" strike="noStrike" cap="none">
                <a:solidFill>
                  <a:srgbClr val="4F6128"/>
                </a:solidFill>
                <a:latin typeface="Arial"/>
                <a:ea typeface="Arial"/>
                <a:cs typeface="Arial"/>
                <a:sym typeface="Arial"/>
              </a:rPr>
              <a:t>588 «Про внесення змін до Порядку організації інклюзивного навчання </a:t>
            </a:r>
            <a:endParaRPr/>
          </a:p>
          <a:p>
            <a:pPr marL="0" marR="0" lvl="0" indent="0" algn="ctr" rtl="0">
              <a:lnSpc>
                <a:spcPct val="100000"/>
              </a:lnSpc>
              <a:spcBef>
                <a:spcPts val="0"/>
              </a:spcBef>
              <a:spcAft>
                <a:spcPts val="0"/>
              </a:spcAft>
              <a:buNone/>
            </a:pPr>
            <a:r>
              <a:rPr lang="da-DK" sz="3600" b="1" i="0" u="none" strike="noStrike" cap="none">
                <a:solidFill>
                  <a:srgbClr val="4F6128"/>
                </a:solidFill>
                <a:latin typeface="Arial"/>
                <a:ea typeface="Arial"/>
                <a:cs typeface="Arial"/>
                <a:sym typeface="Arial"/>
              </a:rPr>
              <a:t>у загальноосвітніх навчальних закладах»</a:t>
            </a:r>
            <a:endParaRPr/>
          </a:p>
        </p:txBody>
      </p:sp>
      <p:pic>
        <p:nvPicPr>
          <p:cNvPr id="123" name="Google Shape;123;p17" descr="Бумага Карандаш Презентация Образование Gumroad, др., Разное, карандаш png  | PNGEgg"/>
          <p:cNvPicPr preferRelativeResize="0"/>
          <p:nvPr/>
        </p:nvPicPr>
        <p:blipFill rotWithShape="1">
          <a:blip r:embed="rId4">
            <a:alphaModFix/>
          </a:blip>
          <a:srcRect r="28133"/>
          <a:stretch/>
        </p:blipFill>
        <p:spPr>
          <a:xfrm>
            <a:off x="515349" y="9519409"/>
            <a:ext cx="1152822" cy="1194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p:nvPr/>
        </p:nvSpPr>
        <p:spPr>
          <a:xfrm>
            <a:off x="1714501" y="937260"/>
            <a:ext cx="8496000" cy="2327632"/>
          </a:xfrm>
          <a:prstGeom prst="roundRect">
            <a:avLst>
              <a:gd name="adj" fmla="val 16667"/>
            </a:avLst>
          </a:prstGeom>
          <a:solidFill>
            <a:srgbClr val="953734"/>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Якісний менеджмент та стратегічне  планування</a:t>
            </a:r>
            <a:endParaRPr sz="5700" b="0" i="0" u="none" strike="noStrike" cap="none">
              <a:solidFill>
                <a:schemeClr val="lt1"/>
              </a:solidFill>
              <a:latin typeface="Calibri"/>
              <a:ea typeface="Calibri"/>
              <a:cs typeface="Calibri"/>
              <a:sym typeface="Calibri"/>
            </a:endParaRPr>
          </a:p>
        </p:txBody>
      </p:sp>
      <p:sp>
        <p:nvSpPr>
          <p:cNvPr id="129" name="Google Shape;129;p18"/>
          <p:cNvSpPr/>
          <p:nvPr/>
        </p:nvSpPr>
        <p:spPr>
          <a:xfrm>
            <a:off x="13589000" y="640080"/>
            <a:ext cx="8496000" cy="2624812"/>
          </a:xfrm>
          <a:prstGeom prst="roundRect">
            <a:avLst>
              <a:gd name="adj" fmla="val 16667"/>
            </a:avLst>
          </a:prstGeom>
          <a:solidFill>
            <a:srgbClr val="00B050"/>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Учні, яким потрібна підтримка і учні, які готові її надати </a:t>
            </a:r>
            <a:endParaRPr sz="5700" b="0" i="0" u="none" strike="noStrike" cap="none">
              <a:solidFill>
                <a:schemeClr val="lt1"/>
              </a:solidFill>
              <a:latin typeface="Calibri"/>
              <a:ea typeface="Calibri"/>
              <a:cs typeface="Calibri"/>
              <a:sym typeface="Calibri"/>
            </a:endParaRPr>
          </a:p>
        </p:txBody>
      </p:sp>
      <p:sp>
        <p:nvSpPr>
          <p:cNvPr id="130" name="Google Shape;130;p18"/>
          <p:cNvSpPr/>
          <p:nvPr/>
        </p:nvSpPr>
        <p:spPr>
          <a:xfrm>
            <a:off x="209549" y="5120640"/>
            <a:ext cx="8496000" cy="2554322"/>
          </a:xfrm>
          <a:prstGeom prst="roundRect">
            <a:avLst>
              <a:gd name="adj" fmla="val 16667"/>
            </a:avLst>
          </a:prstGeom>
          <a:solidFill>
            <a:srgbClr val="00B0F0"/>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Батьки та інші активні партнери, учасники інклюзивних процесів</a:t>
            </a:r>
            <a:endParaRPr sz="5700" b="0" i="0" u="none" strike="noStrike" cap="none">
              <a:solidFill>
                <a:schemeClr val="lt1"/>
              </a:solidFill>
              <a:latin typeface="Calibri"/>
              <a:ea typeface="Calibri"/>
              <a:cs typeface="Calibri"/>
              <a:sym typeface="Calibri"/>
            </a:endParaRPr>
          </a:p>
        </p:txBody>
      </p:sp>
      <p:sp>
        <p:nvSpPr>
          <p:cNvPr id="131" name="Google Shape;131;p18"/>
          <p:cNvSpPr/>
          <p:nvPr/>
        </p:nvSpPr>
        <p:spPr>
          <a:xfrm>
            <a:off x="1714533" y="10054150"/>
            <a:ext cx="8878400" cy="2705400"/>
          </a:xfrm>
          <a:prstGeom prst="roundRect">
            <a:avLst>
              <a:gd name="adj" fmla="val 16667"/>
            </a:avLst>
          </a:prstGeom>
          <a:solidFill>
            <a:srgbClr val="E36C09"/>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Фінансування, яке покриває потреби</a:t>
            </a:r>
            <a:endParaRPr sz="5700" b="0" i="0" u="none" strike="noStrike" cap="none">
              <a:solidFill>
                <a:schemeClr val="lt1"/>
              </a:solidFill>
              <a:latin typeface="Calibri"/>
              <a:ea typeface="Calibri"/>
              <a:cs typeface="Calibri"/>
              <a:sym typeface="Calibri"/>
            </a:endParaRPr>
          </a:p>
        </p:txBody>
      </p:sp>
      <p:sp>
        <p:nvSpPr>
          <p:cNvPr id="132" name="Google Shape;132;p18"/>
          <p:cNvSpPr/>
          <p:nvPr/>
        </p:nvSpPr>
        <p:spPr>
          <a:xfrm>
            <a:off x="14258923" y="10067920"/>
            <a:ext cx="8878291" cy="2838752"/>
          </a:xfrm>
          <a:prstGeom prst="roundRect">
            <a:avLst>
              <a:gd name="adj" fmla="val 16667"/>
            </a:avLst>
          </a:prstGeom>
          <a:solidFill>
            <a:srgbClr val="5F497A"/>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Доступна інформаційна, матеріально-технічна база і інфраструктура</a:t>
            </a:r>
            <a:endParaRPr sz="5700" b="0" i="0" u="none" strike="noStrike" cap="none">
              <a:solidFill>
                <a:schemeClr val="lt1"/>
              </a:solidFill>
              <a:latin typeface="Calibri"/>
              <a:ea typeface="Calibri"/>
              <a:cs typeface="Calibri"/>
              <a:sym typeface="Calibri"/>
            </a:endParaRPr>
          </a:p>
        </p:txBody>
      </p:sp>
      <p:sp>
        <p:nvSpPr>
          <p:cNvPr id="133" name="Google Shape;133;p18"/>
          <p:cNvSpPr/>
          <p:nvPr/>
        </p:nvSpPr>
        <p:spPr>
          <a:xfrm>
            <a:off x="15297148" y="5475784"/>
            <a:ext cx="8496000" cy="2160000"/>
          </a:xfrm>
          <a:prstGeom prst="roundRect">
            <a:avLst>
              <a:gd name="adj" fmla="val 16667"/>
            </a:avLst>
          </a:prstGeom>
          <a:solidFill>
            <a:schemeClr val="accent1"/>
          </a:solidFill>
          <a:ln w="9525" cap="flat" cmpd="sng">
            <a:solidFill>
              <a:schemeClr val="accent1"/>
            </a:solidFill>
            <a:prstDash val="solid"/>
            <a:round/>
            <a:headEnd type="none" w="sm" len="sm"/>
            <a:tailEnd type="none" w="sm" len="sm"/>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Достатній, підготовлений персонал</a:t>
            </a:r>
            <a:endParaRPr sz="5700" b="0" i="0" u="none" strike="noStrike" cap="none">
              <a:solidFill>
                <a:schemeClr val="lt1"/>
              </a:solidFill>
              <a:latin typeface="Calibri"/>
              <a:ea typeface="Calibri"/>
              <a:cs typeface="Calibri"/>
              <a:sym typeface="Calibri"/>
            </a:endParaRPr>
          </a:p>
        </p:txBody>
      </p:sp>
      <p:sp>
        <p:nvSpPr>
          <p:cNvPr id="134" name="Google Shape;134;p18"/>
          <p:cNvSpPr/>
          <p:nvPr/>
        </p:nvSpPr>
        <p:spPr>
          <a:xfrm>
            <a:off x="9048448" y="4718808"/>
            <a:ext cx="5905803" cy="3963623"/>
          </a:xfrm>
          <a:prstGeom prst="hexagon">
            <a:avLst>
              <a:gd name="adj" fmla="val 25000"/>
              <a:gd name="vf" fmla="val 115470"/>
            </a:avLst>
          </a:prstGeom>
          <a:solidFill>
            <a:schemeClr val="accent2"/>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da-DK" sz="4800" b="1" i="0" u="none" strike="noStrike" cap="none">
                <a:solidFill>
                  <a:schemeClr val="lt1"/>
                </a:solidFill>
                <a:latin typeface="Calibri"/>
                <a:ea typeface="Calibri"/>
                <a:cs typeface="Calibri"/>
                <a:sym typeface="Calibri"/>
              </a:rPr>
              <a:t>Складові  школи, яка розвиває інклюзивне середовище</a:t>
            </a:r>
            <a:endParaRPr sz="4800" b="1" i="0" u="none" strike="noStrike" cap="none">
              <a:solidFill>
                <a:schemeClr val="lt1"/>
              </a:solidFill>
              <a:latin typeface="Calibri"/>
              <a:ea typeface="Calibri"/>
              <a:cs typeface="Calibri"/>
              <a:sym typeface="Calibri"/>
            </a:endParaRPr>
          </a:p>
        </p:txBody>
      </p:sp>
      <p:cxnSp>
        <p:nvCxnSpPr>
          <p:cNvPr id="135" name="Google Shape;135;p18"/>
          <p:cNvCxnSpPr>
            <a:stCxn id="128" idx="2"/>
          </p:cNvCxnSpPr>
          <p:nvPr/>
        </p:nvCxnSpPr>
        <p:spPr>
          <a:xfrm>
            <a:off x="5962501" y="3264892"/>
            <a:ext cx="0" cy="1021200"/>
          </a:xfrm>
          <a:prstGeom prst="straightConnector1">
            <a:avLst/>
          </a:prstGeom>
          <a:noFill/>
          <a:ln w="9525" cap="flat" cmpd="sng">
            <a:solidFill>
              <a:srgbClr val="BD4B48"/>
            </a:solidFill>
            <a:prstDash val="solid"/>
            <a:round/>
            <a:headEnd type="none" w="sm" len="sm"/>
            <a:tailEnd type="none" w="sm" len="sm"/>
          </a:ln>
        </p:spPr>
      </p:cxnSp>
      <p:cxnSp>
        <p:nvCxnSpPr>
          <p:cNvPr id="136" name="Google Shape;136;p18"/>
          <p:cNvCxnSpPr/>
          <p:nvPr/>
        </p:nvCxnSpPr>
        <p:spPr>
          <a:xfrm>
            <a:off x="17583148" y="3360146"/>
            <a:ext cx="0" cy="723900"/>
          </a:xfrm>
          <a:prstGeom prst="straightConnector1">
            <a:avLst/>
          </a:prstGeom>
          <a:noFill/>
          <a:ln w="9525" cap="flat" cmpd="sng">
            <a:solidFill>
              <a:srgbClr val="BD4B48"/>
            </a:solidFill>
            <a:prstDash val="solid"/>
            <a:round/>
            <a:headEnd type="none" w="sm" len="sm"/>
            <a:tailEnd type="none" w="sm" len="sm"/>
          </a:ln>
        </p:spPr>
      </p:cxnSp>
      <p:cxnSp>
        <p:nvCxnSpPr>
          <p:cNvPr id="137" name="Google Shape;137;p18"/>
          <p:cNvCxnSpPr>
            <a:endCxn id="134" idx="3"/>
          </p:cNvCxnSpPr>
          <p:nvPr/>
        </p:nvCxnSpPr>
        <p:spPr>
          <a:xfrm rot="10800000" flipH="1">
            <a:off x="8590948" y="6700620"/>
            <a:ext cx="457500" cy="52500"/>
          </a:xfrm>
          <a:prstGeom prst="straightConnector1">
            <a:avLst/>
          </a:prstGeom>
          <a:noFill/>
          <a:ln w="9525" cap="flat" cmpd="sng">
            <a:solidFill>
              <a:srgbClr val="BD4B48"/>
            </a:solidFill>
            <a:prstDash val="solid"/>
            <a:round/>
            <a:headEnd type="none" w="sm" len="sm"/>
            <a:tailEnd type="none" w="sm" len="sm"/>
          </a:ln>
        </p:spPr>
      </p:cxnSp>
      <p:cxnSp>
        <p:nvCxnSpPr>
          <p:cNvPr id="138" name="Google Shape;138;p18"/>
          <p:cNvCxnSpPr/>
          <p:nvPr/>
        </p:nvCxnSpPr>
        <p:spPr>
          <a:xfrm>
            <a:off x="14496900" y="6753212"/>
            <a:ext cx="914701" cy="0"/>
          </a:xfrm>
          <a:prstGeom prst="straightConnector1">
            <a:avLst/>
          </a:prstGeom>
          <a:noFill/>
          <a:ln w="9525" cap="flat" cmpd="sng">
            <a:solidFill>
              <a:srgbClr val="BD4B48"/>
            </a:solidFill>
            <a:prstDash val="solid"/>
            <a:round/>
            <a:headEnd type="none" w="sm" len="sm"/>
            <a:tailEnd type="none" w="sm" len="sm"/>
          </a:ln>
        </p:spPr>
      </p:cxnSp>
      <p:cxnSp>
        <p:nvCxnSpPr>
          <p:cNvPr id="139" name="Google Shape;139;p18"/>
          <p:cNvCxnSpPr>
            <a:endCxn id="134" idx="4"/>
          </p:cNvCxnSpPr>
          <p:nvPr/>
        </p:nvCxnSpPr>
        <p:spPr>
          <a:xfrm>
            <a:off x="5962354" y="4307809"/>
            <a:ext cx="4077000" cy="411000"/>
          </a:xfrm>
          <a:prstGeom prst="straightConnector1">
            <a:avLst/>
          </a:prstGeom>
          <a:noFill/>
          <a:ln w="9525" cap="flat" cmpd="sng">
            <a:solidFill>
              <a:srgbClr val="BD4B48"/>
            </a:solidFill>
            <a:prstDash val="solid"/>
            <a:round/>
            <a:headEnd type="none" w="sm" len="sm"/>
            <a:tailEnd type="none" w="sm" len="sm"/>
          </a:ln>
        </p:spPr>
      </p:cxnSp>
      <p:cxnSp>
        <p:nvCxnSpPr>
          <p:cNvPr id="140" name="Google Shape;140;p18"/>
          <p:cNvCxnSpPr>
            <a:endCxn id="134" idx="5"/>
          </p:cNvCxnSpPr>
          <p:nvPr/>
        </p:nvCxnSpPr>
        <p:spPr>
          <a:xfrm flipH="1">
            <a:off x="13963345" y="4084009"/>
            <a:ext cx="3619500" cy="634800"/>
          </a:xfrm>
          <a:prstGeom prst="straightConnector1">
            <a:avLst/>
          </a:prstGeom>
          <a:noFill/>
          <a:ln w="9525" cap="flat" cmpd="sng">
            <a:solidFill>
              <a:srgbClr val="BD4B48"/>
            </a:solidFill>
            <a:prstDash val="solid"/>
            <a:round/>
            <a:headEnd type="none" w="sm" len="sm"/>
            <a:tailEnd type="none" w="sm" len="sm"/>
          </a:ln>
        </p:spPr>
      </p:cxnSp>
      <p:cxnSp>
        <p:nvCxnSpPr>
          <p:cNvPr id="141" name="Google Shape;141;p18"/>
          <p:cNvCxnSpPr/>
          <p:nvPr/>
        </p:nvCxnSpPr>
        <p:spPr>
          <a:xfrm>
            <a:off x="18506773" y="9078809"/>
            <a:ext cx="0" cy="1021358"/>
          </a:xfrm>
          <a:prstGeom prst="straightConnector1">
            <a:avLst/>
          </a:prstGeom>
          <a:noFill/>
          <a:ln w="9525" cap="flat" cmpd="sng">
            <a:solidFill>
              <a:srgbClr val="BD4B48"/>
            </a:solidFill>
            <a:prstDash val="solid"/>
            <a:round/>
            <a:headEnd type="none" w="sm" len="sm"/>
            <a:tailEnd type="none" w="sm" len="sm"/>
          </a:ln>
        </p:spPr>
      </p:cxnSp>
      <p:cxnSp>
        <p:nvCxnSpPr>
          <p:cNvPr id="142" name="Google Shape;142;p18"/>
          <p:cNvCxnSpPr/>
          <p:nvPr/>
        </p:nvCxnSpPr>
        <p:spPr>
          <a:xfrm>
            <a:off x="6381600" y="9046567"/>
            <a:ext cx="0" cy="1021358"/>
          </a:xfrm>
          <a:prstGeom prst="straightConnector1">
            <a:avLst/>
          </a:prstGeom>
          <a:noFill/>
          <a:ln w="9525" cap="flat" cmpd="sng">
            <a:solidFill>
              <a:srgbClr val="BD4B48"/>
            </a:solidFill>
            <a:prstDash val="solid"/>
            <a:round/>
            <a:headEnd type="none" w="sm" len="sm"/>
            <a:tailEnd type="none" w="sm" len="sm"/>
          </a:ln>
        </p:spPr>
      </p:cxnSp>
      <p:cxnSp>
        <p:nvCxnSpPr>
          <p:cNvPr id="143" name="Google Shape;143;p18"/>
          <p:cNvCxnSpPr>
            <a:endCxn id="134" idx="2"/>
          </p:cNvCxnSpPr>
          <p:nvPr/>
        </p:nvCxnSpPr>
        <p:spPr>
          <a:xfrm rot="10800000" flipH="1">
            <a:off x="6381454" y="8682430"/>
            <a:ext cx="3657900" cy="364200"/>
          </a:xfrm>
          <a:prstGeom prst="straightConnector1">
            <a:avLst/>
          </a:prstGeom>
          <a:noFill/>
          <a:ln w="9525" cap="flat" cmpd="sng">
            <a:solidFill>
              <a:srgbClr val="BD4B48"/>
            </a:solidFill>
            <a:prstDash val="solid"/>
            <a:round/>
            <a:headEnd type="none" w="sm" len="sm"/>
            <a:tailEnd type="none" w="sm" len="sm"/>
          </a:ln>
        </p:spPr>
      </p:cxnSp>
      <p:cxnSp>
        <p:nvCxnSpPr>
          <p:cNvPr id="144" name="Google Shape;144;p18"/>
          <p:cNvCxnSpPr>
            <a:stCxn id="134" idx="1"/>
          </p:cNvCxnSpPr>
          <p:nvPr/>
        </p:nvCxnSpPr>
        <p:spPr>
          <a:xfrm>
            <a:off x="13963345" y="8682430"/>
            <a:ext cx="4543500" cy="384000"/>
          </a:xfrm>
          <a:prstGeom prst="straightConnector1">
            <a:avLst/>
          </a:prstGeom>
          <a:noFill/>
          <a:ln w="9525" cap="flat" cmpd="sng">
            <a:solidFill>
              <a:srgbClr val="BD4B48"/>
            </a:solidFill>
            <a:prstDash val="solid"/>
            <a:round/>
            <a:headEnd type="none" w="sm" len="sm"/>
            <a:tailEnd type="none" w="sm" len="sm"/>
          </a:ln>
        </p:spPr>
      </p:cxnSp>
      <p:sp>
        <p:nvSpPr>
          <p:cNvPr id="145" name="Google Shape;145;p18"/>
          <p:cNvSpPr/>
          <p:nvPr/>
        </p:nvSpPr>
        <p:spPr>
          <a:xfrm>
            <a:off x="1714353" y="937260"/>
            <a:ext cx="8496000" cy="2327632"/>
          </a:xfrm>
          <a:prstGeom prst="roundRect">
            <a:avLst>
              <a:gd name="adj" fmla="val 16667"/>
            </a:avLst>
          </a:prstGeom>
          <a:solidFill>
            <a:srgbClr val="953734"/>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Якісний менеджмент та стратегічне  планування</a:t>
            </a:r>
            <a:endParaRPr sz="5700" b="0" i="0" u="none" strike="noStrike" cap="none">
              <a:solidFill>
                <a:schemeClr val="lt1"/>
              </a:solidFill>
              <a:latin typeface="Calibri"/>
              <a:ea typeface="Calibri"/>
              <a:cs typeface="Calibri"/>
              <a:sym typeface="Calibri"/>
            </a:endParaRPr>
          </a:p>
        </p:txBody>
      </p:sp>
      <p:sp>
        <p:nvSpPr>
          <p:cNvPr id="146" name="Google Shape;146;p18"/>
          <p:cNvSpPr/>
          <p:nvPr/>
        </p:nvSpPr>
        <p:spPr>
          <a:xfrm>
            <a:off x="13588852" y="640080"/>
            <a:ext cx="8496000" cy="2624812"/>
          </a:xfrm>
          <a:prstGeom prst="roundRect">
            <a:avLst>
              <a:gd name="adj" fmla="val 16667"/>
            </a:avLst>
          </a:prstGeom>
          <a:solidFill>
            <a:srgbClr val="00B050"/>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Учні, яким потрібна підтримка, та учні, які готові її надати </a:t>
            </a:r>
            <a:endParaRPr sz="5700" b="0" i="0" u="none" strike="noStrike" cap="none">
              <a:solidFill>
                <a:schemeClr val="lt1"/>
              </a:solidFill>
              <a:latin typeface="Calibri"/>
              <a:ea typeface="Calibri"/>
              <a:cs typeface="Calibri"/>
              <a:sym typeface="Calibri"/>
            </a:endParaRPr>
          </a:p>
        </p:txBody>
      </p:sp>
      <p:sp>
        <p:nvSpPr>
          <p:cNvPr id="147" name="Google Shape;147;p18"/>
          <p:cNvSpPr/>
          <p:nvPr/>
        </p:nvSpPr>
        <p:spPr>
          <a:xfrm>
            <a:off x="209401" y="5120640"/>
            <a:ext cx="8496000" cy="2554322"/>
          </a:xfrm>
          <a:prstGeom prst="roundRect">
            <a:avLst>
              <a:gd name="adj" fmla="val 16667"/>
            </a:avLst>
          </a:prstGeom>
          <a:solidFill>
            <a:srgbClr val="00B0F0"/>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Батьки та інші активні партнери, учасники інклюзивних процесів</a:t>
            </a:r>
            <a:endParaRPr sz="5700" b="0" i="0" u="none" strike="noStrike" cap="none">
              <a:solidFill>
                <a:schemeClr val="lt1"/>
              </a:solidFill>
              <a:latin typeface="Calibri"/>
              <a:ea typeface="Calibri"/>
              <a:cs typeface="Calibri"/>
              <a:sym typeface="Calibri"/>
            </a:endParaRPr>
          </a:p>
        </p:txBody>
      </p:sp>
      <p:sp>
        <p:nvSpPr>
          <p:cNvPr id="148" name="Google Shape;148;p18"/>
          <p:cNvSpPr/>
          <p:nvPr/>
        </p:nvSpPr>
        <p:spPr>
          <a:xfrm>
            <a:off x="1714385" y="10054150"/>
            <a:ext cx="8878400" cy="2705400"/>
          </a:xfrm>
          <a:prstGeom prst="roundRect">
            <a:avLst>
              <a:gd name="adj" fmla="val 16667"/>
            </a:avLst>
          </a:prstGeom>
          <a:solidFill>
            <a:srgbClr val="E36C09"/>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Фінансування, яке покриває потреби</a:t>
            </a:r>
            <a:endParaRPr sz="5700" b="0" i="0" u="none" strike="noStrike" cap="none">
              <a:solidFill>
                <a:schemeClr val="lt1"/>
              </a:solidFill>
              <a:latin typeface="Calibri"/>
              <a:ea typeface="Calibri"/>
              <a:cs typeface="Calibri"/>
              <a:sym typeface="Calibri"/>
            </a:endParaRPr>
          </a:p>
        </p:txBody>
      </p:sp>
      <p:sp>
        <p:nvSpPr>
          <p:cNvPr id="149" name="Google Shape;149;p18"/>
          <p:cNvSpPr/>
          <p:nvPr/>
        </p:nvSpPr>
        <p:spPr>
          <a:xfrm>
            <a:off x="14258775" y="10067920"/>
            <a:ext cx="8878291" cy="2838752"/>
          </a:xfrm>
          <a:prstGeom prst="roundRect">
            <a:avLst>
              <a:gd name="adj" fmla="val 16667"/>
            </a:avLst>
          </a:prstGeom>
          <a:solidFill>
            <a:srgbClr val="5F497A"/>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Доступна інформаційна, матеріально-технічна база та інфраструктура</a:t>
            </a:r>
            <a:endParaRPr sz="5700" b="0" i="0" u="none" strike="noStrike" cap="none">
              <a:solidFill>
                <a:schemeClr val="lt1"/>
              </a:solidFill>
              <a:latin typeface="Calibri"/>
              <a:ea typeface="Calibri"/>
              <a:cs typeface="Calibri"/>
              <a:sym typeface="Calibri"/>
            </a:endParaRPr>
          </a:p>
        </p:txBody>
      </p:sp>
      <p:sp>
        <p:nvSpPr>
          <p:cNvPr id="150" name="Google Shape;150;p18"/>
          <p:cNvSpPr/>
          <p:nvPr/>
        </p:nvSpPr>
        <p:spPr>
          <a:xfrm>
            <a:off x="15297000" y="5475784"/>
            <a:ext cx="8496000" cy="2160000"/>
          </a:xfrm>
          <a:prstGeom prst="roundRect">
            <a:avLst>
              <a:gd name="adj" fmla="val 16667"/>
            </a:avLst>
          </a:prstGeom>
          <a:solidFill>
            <a:schemeClr val="accent1"/>
          </a:solidFill>
          <a:ln w="9525" cap="flat" cmpd="sng">
            <a:solidFill>
              <a:schemeClr val="accent1"/>
            </a:solidFill>
            <a:prstDash val="solid"/>
            <a:round/>
            <a:headEnd type="none" w="sm" len="sm"/>
            <a:tailEnd type="none" w="sm" len="sm"/>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5700"/>
              <a:buFont typeface="Arial"/>
              <a:buNone/>
            </a:pPr>
            <a:r>
              <a:rPr lang="da-DK" sz="5700" b="0" i="0" u="none" strike="noStrike" cap="none">
                <a:solidFill>
                  <a:schemeClr val="lt1"/>
                </a:solidFill>
                <a:latin typeface="Calibri"/>
                <a:ea typeface="Calibri"/>
                <a:cs typeface="Calibri"/>
                <a:sym typeface="Calibri"/>
              </a:rPr>
              <a:t>Достатній, підготовлений персонал</a:t>
            </a:r>
            <a:endParaRPr sz="5700" b="0" i="0" u="none" strike="noStrike" cap="none">
              <a:solidFill>
                <a:schemeClr val="lt1"/>
              </a:solidFill>
              <a:latin typeface="Calibri"/>
              <a:ea typeface="Calibri"/>
              <a:cs typeface="Calibri"/>
              <a:sym typeface="Calibri"/>
            </a:endParaRPr>
          </a:p>
        </p:txBody>
      </p:sp>
      <p:sp>
        <p:nvSpPr>
          <p:cNvPr id="151" name="Google Shape;151;p18"/>
          <p:cNvSpPr/>
          <p:nvPr/>
        </p:nvSpPr>
        <p:spPr>
          <a:xfrm>
            <a:off x="9048300" y="4718808"/>
            <a:ext cx="5905803" cy="3963623"/>
          </a:xfrm>
          <a:prstGeom prst="hexagon">
            <a:avLst>
              <a:gd name="adj" fmla="val 25000"/>
              <a:gd name="vf" fmla="val 115470"/>
            </a:avLst>
          </a:prstGeom>
          <a:solidFill>
            <a:srgbClr val="FFC000"/>
          </a:solidFill>
          <a:ln>
            <a:noFill/>
          </a:ln>
          <a:effectLst>
            <a:outerShdw blurRad="149987" dist="250190" dir="8460000" algn="ctr">
              <a:srgbClr val="000000">
                <a:alpha val="27058"/>
              </a:srgbClr>
            </a:outerShdw>
          </a:effectLst>
        </p:spPr>
        <p:txBody>
          <a:bodyPr spcFirstLastPara="1" wrap="square" lIns="217650" tIns="108800" rIns="217650" bIns="1088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da-DK" sz="4800" b="1" i="0" u="none" strike="noStrike" cap="none">
                <a:solidFill>
                  <a:schemeClr val="lt1"/>
                </a:solidFill>
                <a:latin typeface="Calibri"/>
                <a:ea typeface="Calibri"/>
                <a:cs typeface="Calibri"/>
                <a:sym typeface="Calibri"/>
              </a:rPr>
              <a:t>Складові  школи, яка розвиває інклюзивне середовище</a:t>
            </a:r>
            <a:endParaRPr sz="4800" b="1" i="0" u="none" strike="noStrike" cap="none">
              <a:solidFill>
                <a:schemeClr val="lt1"/>
              </a:solidFill>
              <a:latin typeface="Calibri"/>
              <a:ea typeface="Calibri"/>
              <a:cs typeface="Calibri"/>
              <a:sym typeface="Calibri"/>
            </a:endParaRPr>
          </a:p>
        </p:txBody>
      </p:sp>
      <p:cxnSp>
        <p:nvCxnSpPr>
          <p:cNvPr id="152" name="Google Shape;152;p18"/>
          <p:cNvCxnSpPr>
            <a:stCxn id="145" idx="2"/>
          </p:cNvCxnSpPr>
          <p:nvPr/>
        </p:nvCxnSpPr>
        <p:spPr>
          <a:xfrm>
            <a:off x="5962353" y="3264892"/>
            <a:ext cx="0" cy="1021200"/>
          </a:xfrm>
          <a:prstGeom prst="straightConnector1">
            <a:avLst/>
          </a:prstGeom>
          <a:noFill/>
          <a:ln w="9525" cap="flat" cmpd="sng">
            <a:solidFill>
              <a:srgbClr val="BD4B48"/>
            </a:solidFill>
            <a:prstDash val="solid"/>
            <a:round/>
            <a:headEnd type="none" w="sm" len="sm"/>
            <a:tailEnd type="none" w="sm" len="sm"/>
          </a:ln>
        </p:spPr>
      </p:cxnSp>
      <p:cxnSp>
        <p:nvCxnSpPr>
          <p:cNvPr id="153" name="Google Shape;153;p18"/>
          <p:cNvCxnSpPr/>
          <p:nvPr/>
        </p:nvCxnSpPr>
        <p:spPr>
          <a:xfrm>
            <a:off x="17583000" y="3360146"/>
            <a:ext cx="0" cy="723900"/>
          </a:xfrm>
          <a:prstGeom prst="straightConnector1">
            <a:avLst/>
          </a:prstGeom>
          <a:noFill/>
          <a:ln w="9525" cap="flat" cmpd="sng">
            <a:solidFill>
              <a:srgbClr val="BD4B48"/>
            </a:solidFill>
            <a:prstDash val="solid"/>
            <a:round/>
            <a:headEnd type="none" w="sm" len="sm"/>
            <a:tailEnd type="none" w="sm" len="sm"/>
          </a:ln>
        </p:spPr>
      </p:cxnSp>
      <p:cxnSp>
        <p:nvCxnSpPr>
          <p:cNvPr id="154" name="Google Shape;154;p18"/>
          <p:cNvCxnSpPr>
            <a:endCxn id="151" idx="3"/>
          </p:cNvCxnSpPr>
          <p:nvPr/>
        </p:nvCxnSpPr>
        <p:spPr>
          <a:xfrm rot="10800000" flipH="1">
            <a:off x="8590800" y="6700620"/>
            <a:ext cx="457500" cy="52500"/>
          </a:xfrm>
          <a:prstGeom prst="straightConnector1">
            <a:avLst/>
          </a:prstGeom>
          <a:noFill/>
          <a:ln w="9525" cap="flat" cmpd="sng">
            <a:solidFill>
              <a:srgbClr val="BD4B48"/>
            </a:solidFill>
            <a:prstDash val="solid"/>
            <a:round/>
            <a:headEnd type="none" w="sm" len="sm"/>
            <a:tailEnd type="none" w="sm" len="sm"/>
          </a:ln>
        </p:spPr>
      </p:cxnSp>
      <p:cxnSp>
        <p:nvCxnSpPr>
          <p:cNvPr id="155" name="Google Shape;155;p18"/>
          <p:cNvCxnSpPr/>
          <p:nvPr/>
        </p:nvCxnSpPr>
        <p:spPr>
          <a:xfrm>
            <a:off x="14496752" y="6753212"/>
            <a:ext cx="914701" cy="0"/>
          </a:xfrm>
          <a:prstGeom prst="straightConnector1">
            <a:avLst/>
          </a:prstGeom>
          <a:noFill/>
          <a:ln w="9525" cap="flat" cmpd="sng">
            <a:solidFill>
              <a:srgbClr val="BD4B48"/>
            </a:solidFill>
            <a:prstDash val="solid"/>
            <a:round/>
            <a:headEnd type="none" w="sm" len="sm"/>
            <a:tailEnd type="none" w="sm" len="sm"/>
          </a:ln>
        </p:spPr>
      </p:cxnSp>
      <p:cxnSp>
        <p:nvCxnSpPr>
          <p:cNvPr id="156" name="Google Shape;156;p18"/>
          <p:cNvCxnSpPr>
            <a:endCxn id="151" idx="4"/>
          </p:cNvCxnSpPr>
          <p:nvPr/>
        </p:nvCxnSpPr>
        <p:spPr>
          <a:xfrm>
            <a:off x="5962206" y="4307809"/>
            <a:ext cx="4077000" cy="411000"/>
          </a:xfrm>
          <a:prstGeom prst="straightConnector1">
            <a:avLst/>
          </a:prstGeom>
          <a:noFill/>
          <a:ln w="9525" cap="flat" cmpd="sng">
            <a:solidFill>
              <a:srgbClr val="BD4B48"/>
            </a:solidFill>
            <a:prstDash val="solid"/>
            <a:round/>
            <a:headEnd type="none" w="sm" len="sm"/>
            <a:tailEnd type="none" w="sm" len="sm"/>
          </a:ln>
        </p:spPr>
      </p:cxnSp>
      <p:cxnSp>
        <p:nvCxnSpPr>
          <p:cNvPr id="157" name="Google Shape;157;p18"/>
          <p:cNvCxnSpPr>
            <a:endCxn id="151" idx="5"/>
          </p:cNvCxnSpPr>
          <p:nvPr/>
        </p:nvCxnSpPr>
        <p:spPr>
          <a:xfrm flipH="1">
            <a:off x="13963197" y="4084009"/>
            <a:ext cx="3619500" cy="634800"/>
          </a:xfrm>
          <a:prstGeom prst="straightConnector1">
            <a:avLst/>
          </a:prstGeom>
          <a:noFill/>
          <a:ln w="9525" cap="flat" cmpd="sng">
            <a:solidFill>
              <a:srgbClr val="BD4B48"/>
            </a:solidFill>
            <a:prstDash val="solid"/>
            <a:round/>
            <a:headEnd type="none" w="sm" len="sm"/>
            <a:tailEnd type="none" w="sm" len="sm"/>
          </a:ln>
        </p:spPr>
      </p:cxnSp>
      <p:cxnSp>
        <p:nvCxnSpPr>
          <p:cNvPr id="158" name="Google Shape;158;p18"/>
          <p:cNvCxnSpPr/>
          <p:nvPr/>
        </p:nvCxnSpPr>
        <p:spPr>
          <a:xfrm>
            <a:off x="18506625" y="9078809"/>
            <a:ext cx="0" cy="1021358"/>
          </a:xfrm>
          <a:prstGeom prst="straightConnector1">
            <a:avLst/>
          </a:prstGeom>
          <a:noFill/>
          <a:ln w="9525" cap="flat" cmpd="sng">
            <a:solidFill>
              <a:srgbClr val="BD4B48"/>
            </a:solidFill>
            <a:prstDash val="solid"/>
            <a:round/>
            <a:headEnd type="none" w="sm" len="sm"/>
            <a:tailEnd type="none" w="sm" len="sm"/>
          </a:ln>
        </p:spPr>
      </p:cxnSp>
      <p:cxnSp>
        <p:nvCxnSpPr>
          <p:cNvPr id="159" name="Google Shape;159;p18"/>
          <p:cNvCxnSpPr/>
          <p:nvPr/>
        </p:nvCxnSpPr>
        <p:spPr>
          <a:xfrm>
            <a:off x="6381452" y="9046567"/>
            <a:ext cx="0" cy="1021358"/>
          </a:xfrm>
          <a:prstGeom prst="straightConnector1">
            <a:avLst/>
          </a:prstGeom>
          <a:noFill/>
          <a:ln w="9525" cap="flat" cmpd="sng">
            <a:solidFill>
              <a:srgbClr val="BD4B48"/>
            </a:solidFill>
            <a:prstDash val="solid"/>
            <a:round/>
            <a:headEnd type="none" w="sm" len="sm"/>
            <a:tailEnd type="none" w="sm" len="sm"/>
          </a:ln>
        </p:spPr>
      </p:cxnSp>
      <p:cxnSp>
        <p:nvCxnSpPr>
          <p:cNvPr id="160" name="Google Shape;160;p18"/>
          <p:cNvCxnSpPr>
            <a:endCxn id="151" idx="2"/>
          </p:cNvCxnSpPr>
          <p:nvPr/>
        </p:nvCxnSpPr>
        <p:spPr>
          <a:xfrm rot="10800000" flipH="1">
            <a:off x="6381306" y="8682430"/>
            <a:ext cx="3657900" cy="364200"/>
          </a:xfrm>
          <a:prstGeom prst="straightConnector1">
            <a:avLst/>
          </a:prstGeom>
          <a:noFill/>
          <a:ln w="9525" cap="flat" cmpd="sng">
            <a:solidFill>
              <a:srgbClr val="BD4B48"/>
            </a:solidFill>
            <a:prstDash val="solid"/>
            <a:round/>
            <a:headEnd type="none" w="sm" len="sm"/>
            <a:tailEnd type="none" w="sm" len="sm"/>
          </a:ln>
        </p:spPr>
      </p:cxnSp>
      <p:cxnSp>
        <p:nvCxnSpPr>
          <p:cNvPr id="161" name="Google Shape;161;p18"/>
          <p:cNvCxnSpPr>
            <a:stCxn id="151" idx="1"/>
          </p:cNvCxnSpPr>
          <p:nvPr/>
        </p:nvCxnSpPr>
        <p:spPr>
          <a:xfrm>
            <a:off x="13963197" y="8682430"/>
            <a:ext cx="4543500" cy="384000"/>
          </a:xfrm>
          <a:prstGeom prst="straightConnector1">
            <a:avLst/>
          </a:prstGeom>
          <a:noFill/>
          <a:ln w="9525" cap="flat" cmpd="sng">
            <a:solidFill>
              <a:srgbClr val="BD4B48"/>
            </a:solidFill>
            <a:prstDash val="solid"/>
            <a:round/>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9"/>
          <p:cNvSpPr txBox="1">
            <a:spLocks noGrp="1"/>
          </p:cNvSpPr>
          <p:nvPr>
            <p:ph type="title"/>
          </p:nvPr>
        </p:nvSpPr>
        <p:spPr>
          <a:xfrm>
            <a:off x="1676400" y="387352"/>
            <a:ext cx="21031199" cy="95038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2060"/>
              </a:buClr>
              <a:buSzPts val="8800"/>
              <a:buFont typeface="Calibri"/>
              <a:buNone/>
            </a:pPr>
            <a:r>
              <a:rPr lang="da-DK" sz="9600" b="1" i="1">
                <a:solidFill>
                  <a:srgbClr val="002060"/>
                </a:solidFill>
              </a:rPr>
              <a:t>Якісний  менеджмент</a:t>
            </a:r>
            <a:endParaRPr sz="9600" b="1" i="1">
              <a:solidFill>
                <a:srgbClr val="002060"/>
              </a:solidFill>
            </a:endParaRPr>
          </a:p>
        </p:txBody>
      </p:sp>
      <p:grpSp>
        <p:nvGrpSpPr>
          <p:cNvPr id="167" name="Google Shape;167;p19"/>
          <p:cNvGrpSpPr/>
          <p:nvPr/>
        </p:nvGrpSpPr>
        <p:grpSpPr>
          <a:xfrm>
            <a:off x="1016758" y="2240197"/>
            <a:ext cx="22731483" cy="9528470"/>
            <a:chOff x="7108" y="87547"/>
            <a:chExt cx="22731483" cy="10137304"/>
          </a:xfrm>
        </p:grpSpPr>
        <p:sp>
          <p:nvSpPr>
            <p:cNvPr id="168" name="Google Shape;168;p19"/>
            <p:cNvSpPr/>
            <p:nvPr/>
          </p:nvSpPr>
          <p:spPr>
            <a:xfrm>
              <a:off x="7108" y="87547"/>
              <a:ext cx="6930330" cy="1550945"/>
            </a:xfrm>
            <a:prstGeom prst="rect">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19"/>
            <p:cNvSpPr txBox="1"/>
            <p:nvPr/>
          </p:nvSpPr>
          <p:spPr>
            <a:xfrm>
              <a:off x="7108" y="87547"/>
              <a:ext cx="6930330" cy="1550945"/>
            </a:xfrm>
            <a:prstGeom prst="rect">
              <a:avLst/>
            </a:prstGeom>
            <a:solidFill>
              <a:srgbClr val="DAE5F1"/>
            </a:solidFill>
            <a:ln>
              <a:noFill/>
            </a:ln>
          </p:spPr>
          <p:txBody>
            <a:bodyPr spcFirstLastPara="1" wrap="square" lIns="312925" tIns="178800" rIns="312925" bIns="1788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0" i="1" u="none" strike="noStrike" cap="none">
                  <a:solidFill>
                    <a:schemeClr val="dk1"/>
                  </a:solidFill>
                  <a:latin typeface="Arial"/>
                  <a:ea typeface="Arial"/>
                  <a:cs typeface="Arial"/>
                  <a:sym typeface="Arial"/>
                </a:rPr>
                <a:t>Управління на рівні керівництва  школи</a:t>
              </a:r>
              <a:endParaRPr sz="4400" b="0" i="1" u="none" strike="noStrike" cap="none">
                <a:solidFill>
                  <a:schemeClr val="dk1"/>
                </a:solidFill>
                <a:latin typeface="Arial"/>
                <a:ea typeface="Arial"/>
                <a:cs typeface="Arial"/>
                <a:sym typeface="Arial"/>
              </a:endParaRPr>
            </a:p>
          </p:txBody>
        </p:sp>
        <p:sp>
          <p:nvSpPr>
            <p:cNvPr id="170" name="Google Shape;170;p19"/>
            <p:cNvSpPr/>
            <p:nvPr/>
          </p:nvSpPr>
          <p:spPr>
            <a:xfrm>
              <a:off x="7108" y="1638492"/>
              <a:ext cx="6930330" cy="8586359"/>
            </a:xfrm>
            <a:prstGeom prst="rect">
              <a:avLst/>
            </a:prstGeom>
            <a:solidFill>
              <a:srgbClr val="F7D5CB">
                <a:alpha val="89411"/>
              </a:srgbClr>
            </a:solidFill>
            <a:ln w="25400" cap="flat" cmpd="sng">
              <a:solidFill>
                <a:srgbClr val="F7D5CB">
                  <a:alpha val="89411"/>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19"/>
            <p:cNvSpPr txBox="1"/>
            <p:nvPr/>
          </p:nvSpPr>
          <p:spPr>
            <a:xfrm>
              <a:off x="7108" y="1638492"/>
              <a:ext cx="6930330" cy="8586359"/>
            </a:xfrm>
            <a:prstGeom prst="rect">
              <a:avLst/>
            </a:prstGeom>
            <a:noFill/>
            <a:ln>
              <a:noFill/>
            </a:ln>
          </p:spPr>
          <p:txBody>
            <a:bodyPr spcFirstLastPara="1" wrap="square" lIns="108000" tIns="245350" rIns="327150" bIns="368025" anchor="t" anchorCtr="0">
              <a:noAutofit/>
            </a:bodyPr>
            <a:lstStyle/>
            <a:p>
              <a:pPr marL="171450" marR="0" lvl="1" indent="-171450" algn="l" rtl="0">
                <a:lnSpc>
                  <a:spcPct val="100000"/>
                </a:lnSpc>
                <a:spcBef>
                  <a:spcPts val="0"/>
                </a:spcBef>
                <a:spcAft>
                  <a:spcPts val="0"/>
                </a:spcAft>
                <a:buClr>
                  <a:srgbClr val="000000"/>
                </a:buClr>
                <a:buSzPts val="4600"/>
                <a:buFont typeface="Arial"/>
                <a:buChar char="••"/>
              </a:pPr>
              <a:r>
                <a:rPr lang="da-DK" sz="4600" b="0" i="0" u="none" strike="noStrike" cap="none">
                  <a:solidFill>
                    <a:srgbClr val="000000"/>
                  </a:solidFill>
                  <a:latin typeface="Arial"/>
                  <a:ea typeface="Arial"/>
                  <a:cs typeface="Arial"/>
                  <a:sym typeface="Arial"/>
                </a:rPr>
                <a:t> </a:t>
              </a:r>
              <a:r>
                <a:rPr lang="da-DK" sz="4000" b="0" i="0" u="none" strike="noStrike" cap="none">
                  <a:solidFill>
                    <a:srgbClr val="000000"/>
                  </a:solidFill>
                  <a:latin typeface="Arial"/>
                  <a:ea typeface="Arial"/>
                  <a:cs typeface="Arial"/>
                  <a:sym typeface="Arial"/>
                </a:rPr>
                <a:t>Засновник закладу </a:t>
              </a:r>
              <a:endParaRPr sz="4000" b="0" i="0" u="none" strike="noStrike" cap="none">
                <a:solidFill>
                  <a:srgbClr val="000000"/>
                </a:solidFill>
                <a:latin typeface="Arial"/>
                <a:ea typeface="Arial"/>
                <a:cs typeface="Arial"/>
                <a:sym typeface="Arial"/>
              </a:endParaRPr>
            </a:p>
            <a:p>
              <a:pPr marL="171450" marR="0" lvl="1" indent="-171450" algn="l" rtl="0">
                <a:lnSpc>
                  <a:spcPct val="10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 Керівництво (директор, заступники)</a:t>
              </a:r>
              <a:endParaRPr sz="4000" b="0" i="0" u="none" strike="noStrike" cap="none">
                <a:solidFill>
                  <a:srgbClr val="000000"/>
                </a:solidFill>
                <a:latin typeface="Arial"/>
                <a:ea typeface="Arial"/>
                <a:cs typeface="Arial"/>
                <a:sym typeface="Arial"/>
              </a:endParaRPr>
            </a:p>
            <a:p>
              <a:pPr marL="171450" marR="0" lvl="1" indent="-171450" algn="l" rtl="0">
                <a:lnSpc>
                  <a:spcPct val="10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 Педагогічна рада</a:t>
              </a:r>
              <a:endParaRPr sz="4000" b="0" i="0" u="none" strike="noStrike" cap="none">
                <a:solidFill>
                  <a:srgbClr val="000000"/>
                </a:solidFill>
                <a:latin typeface="Arial"/>
                <a:ea typeface="Arial"/>
                <a:cs typeface="Arial"/>
                <a:sym typeface="Arial"/>
              </a:endParaRPr>
            </a:p>
            <a:p>
              <a:pPr marL="171450" marR="0" lvl="1" indent="-171450" algn="l" rtl="0">
                <a:lnSpc>
                  <a:spcPct val="10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 Органи громадського самоврядування </a:t>
              </a:r>
              <a:endParaRPr sz="4000" b="0" i="0" u="none" strike="noStrike" cap="none">
                <a:solidFill>
                  <a:srgbClr val="000000"/>
                </a:solidFill>
                <a:latin typeface="Arial"/>
                <a:ea typeface="Arial"/>
                <a:cs typeface="Arial"/>
                <a:sym typeface="Arial"/>
              </a:endParaRPr>
            </a:p>
            <a:p>
              <a:pPr marL="171450" marR="0" lvl="1" indent="-171450" algn="l" rtl="0">
                <a:lnSpc>
                  <a:spcPct val="10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 Учнівське самоврядування</a:t>
              </a:r>
              <a:endParaRPr sz="4000" b="0" i="0" u="none" strike="noStrike" cap="none">
                <a:solidFill>
                  <a:srgbClr val="000000"/>
                </a:solidFill>
                <a:latin typeface="Arial"/>
                <a:ea typeface="Arial"/>
                <a:cs typeface="Arial"/>
                <a:sym typeface="Arial"/>
              </a:endParaRPr>
            </a:p>
            <a:p>
              <a:pPr marL="171450" marR="0" lvl="1" indent="-171450" algn="l" rtl="0">
                <a:lnSpc>
                  <a:spcPct val="10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 Батьківське самоврядування</a:t>
              </a:r>
              <a:endParaRPr sz="40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 Піклувальна рада</a:t>
              </a:r>
              <a:endParaRPr sz="4000" b="0" i="0" u="none" strike="noStrike" cap="none">
                <a:solidFill>
                  <a:srgbClr val="000000"/>
                </a:solidFill>
                <a:latin typeface="Arial"/>
                <a:ea typeface="Arial"/>
                <a:cs typeface="Arial"/>
                <a:sym typeface="Arial"/>
              </a:endParaRPr>
            </a:p>
          </p:txBody>
        </p:sp>
        <p:sp>
          <p:nvSpPr>
            <p:cNvPr id="172" name="Google Shape;172;p19"/>
            <p:cNvSpPr/>
            <p:nvPr/>
          </p:nvSpPr>
          <p:spPr>
            <a:xfrm>
              <a:off x="7907684" y="87547"/>
              <a:ext cx="6930330" cy="1550945"/>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19"/>
            <p:cNvSpPr txBox="1"/>
            <p:nvPr/>
          </p:nvSpPr>
          <p:spPr>
            <a:xfrm>
              <a:off x="7907684" y="87547"/>
              <a:ext cx="6930330" cy="1550945"/>
            </a:xfrm>
            <a:prstGeom prst="rect">
              <a:avLst/>
            </a:prstGeom>
            <a:solidFill>
              <a:srgbClr val="D6E3BC"/>
            </a:solidFill>
            <a:ln>
              <a:noFill/>
            </a:ln>
          </p:spPr>
          <p:txBody>
            <a:bodyPr spcFirstLastPara="1" wrap="square" lIns="312925" tIns="178800" rIns="312925" bIns="1788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0" i="1" u="none" strike="noStrike" cap="none">
                  <a:solidFill>
                    <a:srgbClr val="002060"/>
                  </a:solidFill>
                  <a:latin typeface="Arial"/>
                  <a:ea typeface="Arial"/>
                  <a:cs typeface="Arial"/>
                  <a:sym typeface="Arial"/>
                </a:rPr>
                <a:t>Формування структур, послуг</a:t>
              </a:r>
              <a:endParaRPr sz="4400" b="0" i="1" u="none" strike="noStrike" cap="none">
                <a:solidFill>
                  <a:srgbClr val="002060"/>
                </a:solidFill>
                <a:latin typeface="Arial"/>
                <a:ea typeface="Arial"/>
                <a:cs typeface="Arial"/>
                <a:sym typeface="Arial"/>
              </a:endParaRPr>
            </a:p>
          </p:txBody>
        </p:sp>
        <p:sp>
          <p:nvSpPr>
            <p:cNvPr id="174" name="Google Shape;174;p19"/>
            <p:cNvSpPr/>
            <p:nvPr/>
          </p:nvSpPr>
          <p:spPr>
            <a:xfrm>
              <a:off x="7907684" y="1638492"/>
              <a:ext cx="6930330" cy="8586359"/>
            </a:xfrm>
            <a:prstGeom prst="rect">
              <a:avLst/>
            </a:prstGeom>
            <a:solidFill>
              <a:srgbClr val="E0E0E0">
                <a:alpha val="89411"/>
              </a:srgbClr>
            </a:solidFill>
            <a:ln w="25400" cap="flat" cmpd="sng">
              <a:solidFill>
                <a:srgbClr val="E0E0E0">
                  <a:alpha val="89411"/>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19"/>
            <p:cNvSpPr txBox="1"/>
            <p:nvPr/>
          </p:nvSpPr>
          <p:spPr>
            <a:xfrm>
              <a:off x="7907684" y="1638492"/>
              <a:ext cx="6930330" cy="8586359"/>
            </a:xfrm>
            <a:prstGeom prst="rect">
              <a:avLst/>
            </a:prstGeom>
            <a:noFill/>
            <a:ln>
              <a:noFill/>
            </a:ln>
          </p:spPr>
          <p:txBody>
            <a:bodyPr spcFirstLastPara="1" wrap="square" lIns="245350" tIns="245350" rIns="327150" bIns="368025" anchor="t" anchorCtr="0">
              <a:noAutofit/>
            </a:bodyPr>
            <a:lstStyle/>
            <a:p>
              <a:pPr marL="285750" marR="0" lvl="1" indent="-285750" algn="l" rtl="0">
                <a:lnSpc>
                  <a:spcPct val="100000"/>
                </a:lnSpc>
                <a:spcBef>
                  <a:spcPts val="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Заступник директора школи з інклюзивного навчання (координатор)</a:t>
              </a:r>
              <a:endParaRPr sz="40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Команди психолого-педагогічного супроводу</a:t>
              </a:r>
              <a:endParaRPr sz="40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Центр ресурсів ІО (ресурсна кімната)</a:t>
              </a:r>
              <a:endParaRPr sz="40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Група промоутерів інклюзивного навчання</a:t>
              </a:r>
              <a:endParaRPr sz="4000" b="0" i="0" u="none" strike="noStrike" cap="none">
                <a:solidFill>
                  <a:srgbClr val="000000"/>
                </a:solidFill>
                <a:latin typeface="Arial"/>
                <a:ea typeface="Arial"/>
                <a:cs typeface="Arial"/>
                <a:sym typeface="Arial"/>
              </a:endParaRPr>
            </a:p>
          </p:txBody>
        </p:sp>
        <p:sp>
          <p:nvSpPr>
            <p:cNvPr id="176" name="Google Shape;176;p19"/>
            <p:cNvSpPr/>
            <p:nvPr/>
          </p:nvSpPr>
          <p:spPr>
            <a:xfrm>
              <a:off x="15808261" y="87547"/>
              <a:ext cx="6930330" cy="1550945"/>
            </a:xfrm>
            <a:prstGeom prst="rect">
              <a:avLst/>
            </a:prstGeom>
            <a:solidFill>
              <a:schemeClr val="accent4"/>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19"/>
            <p:cNvSpPr txBox="1"/>
            <p:nvPr/>
          </p:nvSpPr>
          <p:spPr>
            <a:xfrm>
              <a:off x="15808261" y="87547"/>
              <a:ext cx="6930330" cy="1550945"/>
            </a:xfrm>
            <a:prstGeom prst="rect">
              <a:avLst/>
            </a:prstGeom>
            <a:solidFill>
              <a:srgbClr val="FABF8E"/>
            </a:solidFill>
            <a:ln>
              <a:noFill/>
            </a:ln>
          </p:spPr>
          <p:txBody>
            <a:bodyPr spcFirstLastPara="1" wrap="square" lIns="327150" tIns="186925" rIns="327150" bIns="186925" anchor="ctr" anchorCtr="0">
              <a:noAutofit/>
            </a:bodyPr>
            <a:lstStyle/>
            <a:p>
              <a:pPr marL="0" marR="0" lvl="0" indent="0" algn="ctr" rtl="0">
                <a:lnSpc>
                  <a:spcPct val="90000"/>
                </a:lnSpc>
                <a:spcBef>
                  <a:spcPts val="0"/>
                </a:spcBef>
                <a:spcAft>
                  <a:spcPts val="0"/>
                </a:spcAft>
                <a:buClr>
                  <a:srgbClr val="000000"/>
                </a:buClr>
                <a:buSzPts val="4600"/>
                <a:buFont typeface="Arial"/>
                <a:buNone/>
              </a:pPr>
              <a:r>
                <a:rPr lang="da-DK" sz="4600" b="0" i="1" u="none" strike="noStrike" cap="none">
                  <a:solidFill>
                    <a:srgbClr val="002060"/>
                  </a:solidFill>
                  <a:latin typeface="Arial"/>
                  <a:ea typeface="Arial"/>
                  <a:cs typeface="Arial"/>
                  <a:sym typeface="Arial"/>
                </a:rPr>
                <a:t>Менеджмент класу </a:t>
              </a:r>
              <a:endParaRPr sz="4600" b="0" i="1" u="none" strike="noStrike" cap="none">
                <a:solidFill>
                  <a:srgbClr val="002060"/>
                </a:solidFill>
                <a:latin typeface="Arial"/>
                <a:ea typeface="Arial"/>
                <a:cs typeface="Arial"/>
                <a:sym typeface="Arial"/>
              </a:endParaRPr>
            </a:p>
          </p:txBody>
        </p:sp>
        <p:sp>
          <p:nvSpPr>
            <p:cNvPr id="178" name="Google Shape;178;p19"/>
            <p:cNvSpPr/>
            <p:nvPr/>
          </p:nvSpPr>
          <p:spPr>
            <a:xfrm>
              <a:off x="15808261" y="1638492"/>
              <a:ext cx="6930330" cy="8586359"/>
            </a:xfrm>
            <a:prstGeom prst="rect">
              <a:avLst/>
            </a:prstGeom>
            <a:solidFill>
              <a:srgbClr val="FFE8CA">
                <a:alpha val="89411"/>
              </a:srgbClr>
            </a:solidFill>
            <a:ln w="25400" cap="flat" cmpd="sng">
              <a:solidFill>
                <a:srgbClr val="FFE8CA">
                  <a:alpha val="89411"/>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19"/>
            <p:cNvSpPr txBox="1"/>
            <p:nvPr/>
          </p:nvSpPr>
          <p:spPr>
            <a:xfrm>
              <a:off x="15808261" y="1638492"/>
              <a:ext cx="6930330" cy="8586359"/>
            </a:xfrm>
            <a:prstGeom prst="rect">
              <a:avLst/>
            </a:prstGeom>
            <a:noFill/>
            <a:ln>
              <a:noFill/>
            </a:ln>
          </p:spPr>
          <p:txBody>
            <a:bodyPr spcFirstLastPara="1" wrap="square" lIns="245350" tIns="245350" rIns="327150" bIns="368025" anchor="t" anchorCtr="0">
              <a:noAutofit/>
            </a:bodyPr>
            <a:lstStyle/>
            <a:p>
              <a:pPr marL="285750" marR="0" lvl="1" indent="-285750" algn="l" rtl="0">
                <a:lnSpc>
                  <a:spcPct val="100000"/>
                </a:lnSpc>
                <a:spcBef>
                  <a:spcPts val="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Планування та організація навчального процесу</a:t>
              </a:r>
              <a:endParaRPr sz="40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Взаємодія учасників процесу</a:t>
              </a:r>
              <a:endParaRPr sz="11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Реалізація ІПР</a:t>
              </a:r>
              <a:endParaRPr sz="11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Адаптація процесу викладання - навчання-оцінки</a:t>
              </a:r>
              <a:endParaRPr sz="1100" b="0" i="0" u="none" strike="noStrike" cap="none">
                <a:solidFill>
                  <a:srgbClr val="000000"/>
                </a:solidFill>
                <a:latin typeface="Arial"/>
                <a:ea typeface="Arial"/>
                <a:cs typeface="Arial"/>
                <a:sym typeface="Arial"/>
              </a:endParaRPr>
            </a:p>
            <a:p>
              <a:pPr marL="285750" marR="0" lvl="1" indent="-285750" algn="l" rtl="0">
                <a:lnSpc>
                  <a:spcPct val="90000"/>
                </a:lnSpc>
                <a:spcBef>
                  <a:spcPts val="690"/>
                </a:spcBef>
                <a:spcAft>
                  <a:spcPts val="0"/>
                </a:spcAft>
                <a:buClr>
                  <a:srgbClr val="000000"/>
                </a:buClr>
                <a:buSzPts val="4600"/>
                <a:buFont typeface="Arial"/>
                <a:buChar char="••"/>
              </a:pPr>
              <a:r>
                <a:rPr lang="da-DK" sz="4000" b="0" i="0" u="none" strike="noStrike" cap="none">
                  <a:solidFill>
                    <a:srgbClr val="000000"/>
                  </a:solidFill>
                  <a:latin typeface="Arial"/>
                  <a:ea typeface="Arial"/>
                  <a:cs typeface="Arial"/>
                  <a:sym typeface="Arial"/>
                </a:rPr>
                <a:t>Адаптація навчального середовища</a:t>
              </a:r>
              <a:endParaRPr sz="1100" b="0" i="0" u="none" strike="noStrike" cap="none">
                <a:solidFill>
                  <a:srgbClr val="000000"/>
                </a:solidFill>
                <a:latin typeface="Arial"/>
                <a:ea typeface="Arial"/>
                <a:cs typeface="Arial"/>
                <a:sym typeface="Arial"/>
              </a:endParaRPr>
            </a:p>
          </p:txBody>
        </p:sp>
      </p:grpSp>
      <p:sp>
        <p:nvSpPr>
          <p:cNvPr id="180" name="Google Shape;180;p19"/>
          <p:cNvSpPr txBox="1"/>
          <p:nvPr/>
        </p:nvSpPr>
        <p:spPr>
          <a:xfrm>
            <a:off x="1485900" y="12077327"/>
            <a:ext cx="5806440" cy="707886"/>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da-DK" sz="4000" b="1" i="0" u="none" strike="noStrike" cap="none">
                <a:solidFill>
                  <a:srgbClr val="000000"/>
                </a:solidFill>
                <a:latin typeface="Arial"/>
                <a:ea typeface="Arial"/>
                <a:cs typeface="Arial"/>
                <a:sym typeface="Arial"/>
              </a:rPr>
              <a:t>Стратегічний план </a:t>
            </a:r>
            <a:endParaRPr sz="4000" b="1" i="0" u="none" strike="noStrike" cap="none">
              <a:solidFill>
                <a:srgbClr val="000000"/>
              </a:solidFill>
              <a:latin typeface="Arial"/>
              <a:ea typeface="Arial"/>
              <a:cs typeface="Arial"/>
              <a:sym typeface="Arial"/>
            </a:endParaRPr>
          </a:p>
        </p:txBody>
      </p:sp>
      <p:sp>
        <p:nvSpPr>
          <p:cNvPr id="181" name="Google Shape;181;p19"/>
          <p:cNvSpPr/>
          <p:nvPr/>
        </p:nvSpPr>
        <p:spPr>
          <a:xfrm>
            <a:off x="9467850" y="12138667"/>
            <a:ext cx="5867400" cy="707886"/>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da-DK" sz="4000" b="1" i="0" u="none" strike="noStrike" cap="none">
                <a:solidFill>
                  <a:srgbClr val="000000"/>
                </a:solidFill>
                <a:latin typeface="Arial"/>
                <a:ea typeface="Arial"/>
                <a:cs typeface="Arial"/>
                <a:sym typeface="Arial"/>
              </a:rPr>
              <a:t>Тактичні плани </a:t>
            </a:r>
            <a:endParaRPr sz="4000" b="1" i="0" u="none" strike="noStrike" cap="none">
              <a:solidFill>
                <a:srgbClr val="000000"/>
              </a:solidFill>
              <a:latin typeface="Arial"/>
              <a:ea typeface="Arial"/>
              <a:cs typeface="Arial"/>
              <a:sym typeface="Arial"/>
            </a:endParaRPr>
          </a:p>
        </p:txBody>
      </p:sp>
      <p:sp>
        <p:nvSpPr>
          <p:cNvPr id="182" name="Google Shape;182;p19"/>
          <p:cNvSpPr/>
          <p:nvPr/>
        </p:nvSpPr>
        <p:spPr>
          <a:xfrm>
            <a:off x="17518461" y="12153527"/>
            <a:ext cx="5529230" cy="707886"/>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da-DK" sz="4000" b="1" i="0" u="none" strike="noStrike" cap="none">
                <a:solidFill>
                  <a:srgbClr val="000000"/>
                </a:solidFill>
                <a:latin typeface="Arial"/>
                <a:ea typeface="Arial"/>
                <a:cs typeface="Arial"/>
                <a:sym typeface="Arial"/>
              </a:rPr>
              <a:t>Дидактичні плани </a:t>
            </a:r>
            <a:endParaRPr sz="4000" b="1" i="0" u="none" strike="noStrike" cap="none">
              <a:solidFill>
                <a:srgbClr val="000000"/>
              </a:solidFill>
              <a:latin typeface="Arial"/>
              <a:ea typeface="Arial"/>
              <a:cs typeface="Arial"/>
              <a:sym typeface="Arial"/>
            </a:endParaRPr>
          </a:p>
        </p:txBody>
      </p:sp>
      <p:pic>
        <p:nvPicPr>
          <p:cNvPr id="183" name="Google Shape;183;p19" descr="Менеджмент | Prometheus"/>
          <p:cNvPicPr preferRelativeResize="0"/>
          <p:nvPr/>
        </p:nvPicPr>
        <p:blipFill rotWithShape="1">
          <a:blip r:embed="rId3">
            <a:alphaModFix/>
          </a:blip>
          <a:srcRect/>
          <a:stretch/>
        </p:blipFill>
        <p:spPr>
          <a:xfrm>
            <a:off x="2255008" y="1"/>
            <a:ext cx="3117092" cy="2088452"/>
          </a:xfrm>
          <a:prstGeom prst="rect">
            <a:avLst/>
          </a:prstGeom>
          <a:noFill/>
          <a:ln>
            <a:noFill/>
          </a:ln>
        </p:spPr>
      </p:pic>
      <p:pic>
        <p:nvPicPr>
          <p:cNvPr id="184" name="Google Shape;184;p19" descr="Менеджмент | Prometheus"/>
          <p:cNvPicPr preferRelativeResize="0"/>
          <p:nvPr/>
        </p:nvPicPr>
        <p:blipFill rotWithShape="1">
          <a:blip r:embed="rId3">
            <a:alphaModFix/>
          </a:blip>
          <a:srcRect/>
          <a:stretch/>
        </p:blipFill>
        <p:spPr>
          <a:xfrm>
            <a:off x="20283076" y="151745"/>
            <a:ext cx="3117092" cy="20884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0"/>
          <p:cNvSpPr txBox="1">
            <a:spLocks noGrp="1"/>
          </p:cNvSpPr>
          <p:nvPr>
            <p:ph type="title"/>
          </p:nvPr>
        </p:nvSpPr>
        <p:spPr>
          <a:xfrm>
            <a:off x="1743077" y="541869"/>
            <a:ext cx="21031200" cy="914402"/>
          </a:xfrm>
          <a:prstGeom prst="rect">
            <a:avLst/>
          </a:prstGeom>
          <a:noFill/>
          <a:ln>
            <a:noFill/>
          </a:ln>
        </p:spPr>
        <p:txBody>
          <a:bodyPr spcFirstLastPara="1" wrap="square" lIns="91400" tIns="45675" rIns="91400" bIns="45675" anchor="t" anchorCtr="0">
            <a:noAutofit/>
          </a:bodyPr>
          <a:lstStyle/>
          <a:p>
            <a:pPr marL="0" lvl="0" indent="0" algn="ctr" rtl="0">
              <a:spcBef>
                <a:spcPts val="0"/>
              </a:spcBef>
              <a:spcAft>
                <a:spcPts val="0"/>
              </a:spcAft>
              <a:buClr>
                <a:srgbClr val="002060"/>
              </a:buClr>
              <a:buSzPts val="6600"/>
              <a:buFont typeface="Calibri"/>
              <a:buNone/>
            </a:pPr>
            <a:r>
              <a:rPr lang="da-DK" sz="6600" b="1">
                <a:solidFill>
                  <a:srgbClr val="002060"/>
                </a:solidFill>
              </a:rPr>
              <a:t>Стратегічне планування</a:t>
            </a:r>
            <a:endParaRPr sz="6600" b="1">
              <a:solidFill>
                <a:srgbClr val="002060"/>
              </a:solidFill>
            </a:endParaRPr>
          </a:p>
        </p:txBody>
      </p:sp>
      <p:sp>
        <p:nvSpPr>
          <p:cNvPr id="191" name="Google Shape;191;p20"/>
          <p:cNvSpPr/>
          <p:nvPr/>
        </p:nvSpPr>
        <p:spPr>
          <a:xfrm>
            <a:off x="1143003" y="11137783"/>
            <a:ext cx="22231349" cy="1847802"/>
          </a:xfrm>
          <a:prstGeom prst="rect">
            <a:avLst/>
          </a:prstGeom>
          <a:solidFill>
            <a:schemeClr val="accent3"/>
          </a:solidFill>
          <a:ln>
            <a:noFill/>
          </a:ln>
          <a:effectLst>
            <a:outerShdw blurRad="40000" dist="23000" dir="5400000" rotWithShape="0">
              <a:srgbClr val="000000">
                <a:alpha val="34509"/>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20"/>
          <p:cNvSpPr txBox="1"/>
          <p:nvPr/>
        </p:nvSpPr>
        <p:spPr>
          <a:xfrm>
            <a:off x="1143003" y="11137780"/>
            <a:ext cx="22231349" cy="997812"/>
          </a:xfrm>
          <a:prstGeom prst="rect">
            <a:avLst/>
          </a:prstGeom>
          <a:noFill/>
          <a:ln>
            <a:noFill/>
          </a:ln>
        </p:spPr>
        <p:txBody>
          <a:bodyPr spcFirstLastPara="1" wrap="square" lIns="256000" tIns="256000" rIns="256000" bIns="256000" anchor="ctr" anchorCtr="0">
            <a:noAutofit/>
          </a:bodyPr>
          <a:lstStyle/>
          <a:p>
            <a:pPr marL="0" marR="0" lvl="0" indent="0" algn="ctr" rtl="0">
              <a:lnSpc>
                <a:spcPct val="90000"/>
              </a:lnSpc>
              <a:spcBef>
                <a:spcPts val="0"/>
              </a:spcBef>
              <a:spcAft>
                <a:spcPts val="0"/>
              </a:spcAft>
              <a:buNone/>
            </a:pPr>
            <a:r>
              <a:rPr lang="da-DK" sz="3600" b="1" i="0" u="none" strike="noStrike" cap="none">
                <a:solidFill>
                  <a:schemeClr val="dk1"/>
                </a:solidFill>
                <a:latin typeface="Arial"/>
                <a:ea typeface="Arial"/>
                <a:cs typeface="Arial"/>
                <a:sym typeface="Arial"/>
              </a:rPr>
              <a:t>Плани індивідуальної  підтримки дитини з ООП   </a:t>
            </a:r>
            <a:endParaRPr sz="3600" b="1" i="0" u="none" strike="noStrike" cap="none">
              <a:solidFill>
                <a:schemeClr val="dk1"/>
              </a:solidFill>
              <a:latin typeface="Arial"/>
              <a:ea typeface="Arial"/>
              <a:cs typeface="Arial"/>
              <a:sym typeface="Arial"/>
            </a:endParaRPr>
          </a:p>
        </p:txBody>
      </p:sp>
      <p:sp>
        <p:nvSpPr>
          <p:cNvPr id="193" name="Google Shape;193;p20"/>
          <p:cNvSpPr/>
          <p:nvPr/>
        </p:nvSpPr>
        <p:spPr>
          <a:xfrm>
            <a:off x="1153024" y="12098636"/>
            <a:ext cx="7550923" cy="849988"/>
          </a:xfrm>
          <a:prstGeom prst="rect">
            <a:avLst/>
          </a:prstGeom>
          <a:solidFill>
            <a:srgbClr val="E0E0E0">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4" name="Google Shape;194;p20"/>
          <p:cNvSpPr txBox="1"/>
          <p:nvPr/>
        </p:nvSpPr>
        <p:spPr>
          <a:xfrm>
            <a:off x="1153024" y="12098636"/>
            <a:ext cx="7550923" cy="849988"/>
          </a:xfrm>
          <a:prstGeom prst="rect">
            <a:avLst/>
          </a:prstGeom>
          <a:noFill/>
          <a:ln>
            <a:noFill/>
          </a:ln>
        </p:spPr>
        <p:txBody>
          <a:bodyPr spcFirstLastPara="1" wrap="square" lIns="256000" tIns="45675" rIns="256000" bIns="45675" anchor="ctr" anchorCtr="0">
            <a:noAutofit/>
          </a:bodyPr>
          <a:lstStyle/>
          <a:p>
            <a:pPr marL="0" marR="0" lvl="0" indent="0" algn="ctr" rtl="0">
              <a:lnSpc>
                <a:spcPct val="90000"/>
              </a:lnSpc>
              <a:spcBef>
                <a:spcPts val="0"/>
              </a:spcBef>
              <a:spcAft>
                <a:spcPts val="0"/>
              </a:spcAft>
              <a:buNone/>
            </a:pPr>
            <a:r>
              <a:rPr lang="da-DK" sz="3600" b="0" i="0" u="none" strike="noStrike" cap="none">
                <a:solidFill>
                  <a:srgbClr val="000000"/>
                </a:solidFill>
                <a:latin typeface="Arial"/>
                <a:ea typeface="Arial"/>
                <a:cs typeface="Arial"/>
                <a:sym typeface="Arial"/>
              </a:rPr>
              <a:t>Індивідуальна програма розвитку  </a:t>
            </a:r>
            <a:endParaRPr sz="3600" b="0" i="0" u="none" strike="noStrike" cap="none">
              <a:solidFill>
                <a:srgbClr val="000000"/>
              </a:solidFill>
              <a:latin typeface="Arial"/>
              <a:ea typeface="Arial"/>
              <a:cs typeface="Arial"/>
              <a:sym typeface="Arial"/>
            </a:endParaRPr>
          </a:p>
        </p:txBody>
      </p:sp>
      <p:sp>
        <p:nvSpPr>
          <p:cNvPr id="195" name="Google Shape;195;p20"/>
          <p:cNvSpPr/>
          <p:nvPr/>
        </p:nvSpPr>
        <p:spPr>
          <a:xfrm>
            <a:off x="8747372" y="12135760"/>
            <a:ext cx="7387427" cy="849988"/>
          </a:xfrm>
          <a:prstGeom prst="rect">
            <a:avLst/>
          </a:prstGeom>
          <a:solidFill>
            <a:srgbClr val="E5DADA">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6" name="Google Shape;196;p20"/>
          <p:cNvSpPr txBox="1"/>
          <p:nvPr/>
        </p:nvSpPr>
        <p:spPr>
          <a:xfrm>
            <a:off x="8747372" y="12135760"/>
            <a:ext cx="7387427" cy="849988"/>
          </a:xfrm>
          <a:prstGeom prst="rect">
            <a:avLst/>
          </a:prstGeom>
          <a:noFill/>
          <a:ln>
            <a:noFill/>
          </a:ln>
        </p:spPr>
        <p:txBody>
          <a:bodyPr spcFirstLastPara="1" wrap="square" lIns="256000" tIns="45675" rIns="256000" bIns="45675" anchor="ctr" anchorCtr="0">
            <a:noAutofit/>
          </a:bodyPr>
          <a:lstStyle/>
          <a:p>
            <a:pPr marL="0" marR="0" lvl="0" indent="0" algn="ctr" rtl="0">
              <a:lnSpc>
                <a:spcPct val="90000"/>
              </a:lnSpc>
              <a:spcBef>
                <a:spcPts val="0"/>
              </a:spcBef>
              <a:spcAft>
                <a:spcPts val="0"/>
              </a:spcAft>
              <a:buNone/>
            </a:pPr>
            <a:r>
              <a:rPr lang="da-DK" sz="3600" b="0" i="0" u="none" strike="noStrike" cap="none">
                <a:solidFill>
                  <a:srgbClr val="000000"/>
                </a:solidFill>
                <a:latin typeface="Arial"/>
                <a:ea typeface="Arial"/>
                <a:cs typeface="Arial"/>
                <a:sym typeface="Arial"/>
              </a:rPr>
              <a:t> Корекційно-розвиткові програми</a:t>
            </a:r>
            <a:endParaRPr sz="3600" b="0" i="0" u="none" strike="noStrike" cap="none">
              <a:solidFill>
                <a:srgbClr val="000000"/>
              </a:solidFill>
              <a:latin typeface="Arial"/>
              <a:ea typeface="Arial"/>
              <a:cs typeface="Arial"/>
              <a:sym typeface="Arial"/>
            </a:endParaRPr>
          </a:p>
        </p:txBody>
      </p:sp>
      <p:sp>
        <p:nvSpPr>
          <p:cNvPr id="197" name="Google Shape;197;p20"/>
          <p:cNvSpPr/>
          <p:nvPr/>
        </p:nvSpPr>
        <p:spPr>
          <a:xfrm>
            <a:off x="16091376" y="12098636"/>
            <a:ext cx="7272949" cy="849988"/>
          </a:xfrm>
          <a:prstGeom prst="rect">
            <a:avLst/>
          </a:prstGeom>
          <a:solidFill>
            <a:srgbClr val="EBD7D7">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8" name="Google Shape;198;p20"/>
          <p:cNvSpPr txBox="1"/>
          <p:nvPr/>
        </p:nvSpPr>
        <p:spPr>
          <a:xfrm>
            <a:off x="16091376" y="12098636"/>
            <a:ext cx="7272949" cy="849988"/>
          </a:xfrm>
          <a:prstGeom prst="rect">
            <a:avLst/>
          </a:prstGeom>
          <a:noFill/>
          <a:ln>
            <a:noFill/>
          </a:ln>
        </p:spPr>
        <p:txBody>
          <a:bodyPr spcFirstLastPara="1" wrap="square" lIns="256000" tIns="45675" rIns="256000" bIns="45675" anchor="ctr" anchorCtr="0">
            <a:noAutofit/>
          </a:bodyPr>
          <a:lstStyle/>
          <a:p>
            <a:pPr marL="0" marR="0" lvl="0" indent="0" algn="ctr" rtl="0">
              <a:lnSpc>
                <a:spcPct val="90000"/>
              </a:lnSpc>
              <a:spcBef>
                <a:spcPts val="0"/>
              </a:spcBef>
              <a:spcAft>
                <a:spcPts val="0"/>
              </a:spcAft>
              <a:buNone/>
            </a:pPr>
            <a:r>
              <a:rPr lang="da-DK" sz="3600" b="0" i="0" u="none" strike="noStrike" cap="none">
                <a:solidFill>
                  <a:srgbClr val="000000"/>
                </a:solidFill>
                <a:latin typeface="Arial"/>
                <a:ea typeface="Arial"/>
                <a:cs typeface="Arial"/>
                <a:sym typeface="Arial"/>
              </a:rPr>
              <a:t>Індивідуальний навчальний план </a:t>
            </a:r>
            <a:endParaRPr sz="3600" b="0" i="0" u="none" strike="noStrike" cap="none">
              <a:solidFill>
                <a:srgbClr val="000000"/>
              </a:solidFill>
              <a:latin typeface="Arial"/>
              <a:ea typeface="Arial"/>
              <a:cs typeface="Arial"/>
              <a:sym typeface="Arial"/>
            </a:endParaRPr>
          </a:p>
        </p:txBody>
      </p:sp>
      <p:sp>
        <p:nvSpPr>
          <p:cNvPr id="199" name="Google Shape;199;p20"/>
          <p:cNvSpPr/>
          <p:nvPr/>
        </p:nvSpPr>
        <p:spPr>
          <a:xfrm rot="10800000">
            <a:off x="1143003" y="8323581"/>
            <a:ext cx="22231349" cy="2841918"/>
          </a:xfrm>
          <a:prstGeom prst="upArrowCallout">
            <a:avLst>
              <a:gd name="adj1" fmla="val 25000"/>
              <a:gd name="adj2" fmla="val 25000"/>
              <a:gd name="adj3" fmla="val 25000"/>
              <a:gd name="adj4" fmla="val 64977"/>
            </a:avLst>
          </a:prstGeom>
          <a:solidFill>
            <a:srgbClr val="B97676"/>
          </a:solidFill>
          <a:ln>
            <a:noFill/>
          </a:ln>
          <a:effectLst>
            <a:outerShdw blurRad="40000" dist="23000" dir="5400000" rotWithShape="0">
              <a:srgbClr val="000000">
                <a:alpha val="34509"/>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0" name="Google Shape;200;p20"/>
          <p:cNvSpPr txBox="1"/>
          <p:nvPr/>
        </p:nvSpPr>
        <p:spPr>
          <a:xfrm>
            <a:off x="1132976" y="8351297"/>
            <a:ext cx="22231349" cy="997514"/>
          </a:xfrm>
          <a:prstGeom prst="rect">
            <a:avLst/>
          </a:prstGeom>
          <a:solidFill>
            <a:srgbClr val="00B050"/>
          </a:solidFill>
          <a:ln>
            <a:noFill/>
          </a:ln>
        </p:spPr>
        <p:txBody>
          <a:bodyPr spcFirstLastPara="1" wrap="square" lIns="284450" tIns="284450" rIns="284450" bIns="284450" anchor="ctr" anchorCtr="0">
            <a:noAutofit/>
          </a:bodyPr>
          <a:lstStyle/>
          <a:p>
            <a:pPr marL="0" marR="0" lvl="0" indent="0" algn="ctr" rtl="0">
              <a:lnSpc>
                <a:spcPct val="90000"/>
              </a:lnSpc>
              <a:spcBef>
                <a:spcPts val="0"/>
              </a:spcBef>
              <a:spcAft>
                <a:spcPts val="0"/>
              </a:spcAft>
              <a:buNone/>
            </a:pPr>
            <a:r>
              <a:rPr lang="da-DK" sz="4000" b="1" i="0" u="none" strike="noStrike" cap="none">
                <a:solidFill>
                  <a:schemeClr val="lt1"/>
                </a:solidFill>
                <a:latin typeface="Arial"/>
                <a:ea typeface="Arial"/>
                <a:cs typeface="Arial"/>
                <a:sym typeface="Arial"/>
              </a:rPr>
              <a:t>Дидактичні плани  </a:t>
            </a:r>
            <a:endParaRPr sz="4000" b="1" i="0" u="none" strike="noStrike" cap="none">
              <a:solidFill>
                <a:schemeClr val="lt1"/>
              </a:solidFill>
              <a:latin typeface="Arial"/>
              <a:ea typeface="Arial"/>
              <a:cs typeface="Arial"/>
              <a:sym typeface="Arial"/>
            </a:endParaRPr>
          </a:p>
        </p:txBody>
      </p:sp>
      <p:sp>
        <p:nvSpPr>
          <p:cNvPr id="201" name="Google Shape;201;p20"/>
          <p:cNvSpPr/>
          <p:nvPr/>
        </p:nvSpPr>
        <p:spPr>
          <a:xfrm>
            <a:off x="1143007" y="9343961"/>
            <a:ext cx="10051869" cy="849734"/>
          </a:xfrm>
          <a:prstGeom prst="rect">
            <a:avLst/>
          </a:prstGeom>
          <a:solidFill>
            <a:srgbClr val="F0D3D3">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20"/>
          <p:cNvSpPr txBox="1"/>
          <p:nvPr/>
        </p:nvSpPr>
        <p:spPr>
          <a:xfrm>
            <a:off x="1143004" y="9343950"/>
            <a:ext cx="8991901" cy="849900"/>
          </a:xfrm>
          <a:prstGeom prst="rect">
            <a:avLst/>
          </a:prstGeom>
          <a:noFill/>
          <a:ln>
            <a:noFill/>
          </a:ln>
        </p:spPr>
        <p:txBody>
          <a:bodyPr spcFirstLastPara="1" wrap="square" lIns="256000" tIns="45675" rIns="256000" bIns="45675" anchor="ctr" anchorCtr="0">
            <a:noAutofit/>
          </a:bodyPr>
          <a:lstStyle/>
          <a:p>
            <a:pPr marL="0" marR="0" lvl="0" indent="0" algn="ctr" rtl="0">
              <a:lnSpc>
                <a:spcPct val="90000"/>
              </a:lnSpc>
              <a:spcBef>
                <a:spcPts val="0"/>
              </a:spcBef>
              <a:spcAft>
                <a:spcPts val="0"/>
              </a:spcAft>
              <a:buNone/>
            </a:pPr>
            <a:r>
              <a:rPr lang="da-DK" sz="3600" b="0" i="0" u="none" strike="noStrike" cap="none">
                <a:solidFill>
                  <a:srgbClr val="000000"/>
                </a:solidFill>
                <a:latin typeface="Arial"/>
                <a:ea typeface="Arial"/>
                <a:cs typeface="Arial"/>
                <a:sym typeface="Arial"/>
              </a:rPr>
              <a:t>План навчального заняття</a:t>
            </a:r>
            <a:endParaRPr sz="3600" b="0" i="0" u="none" strike="noStrike" cap="none">
              <a:solidFill>
                <a:srgbClr val="000000"/>
              </a:solidFill>
              <a:latin typeface="Arial"/>
              <a:ea typeface="Arial"/>
              <a:cs typeface="Arial"/>
              <a:sym typeface="Arial"/>
            </a:endParaRPr>
          </a:p>
        </p:txBody>
      </p:sp>
      <p:sp>
        <p:nvSpPr>
          <p:cNvPr id="203" name="Google Shape;203;p20"/>
          <p:cNvSpPr/>
          <p:nvPr/>
        </p:nvSpPr>
        <p:spPr>
          <a:xfrm>
            <a:off x="11199611" y="9321095"/>
            <a:ext cx="12170000" cy="849734"/>
          </a:xfrm>
          <a:prstGeom prst="rect">
            <a:avLst/>
          </a:prstGeom>
          <a:solidFill>
            <a:srgbClr val="F5CFCF">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4" name="Google Shape;204;p20"/>
          <p:cNvSpPr txBox="1"/>
          <p:nvPr/>
        </p:nvSpPr>
        <p:spPr>
          <a:xfrm>
            <a:off x="10772082" y="9249400"/>
            <a:ext cx="12842621" cy="997500"/>
          </a:xfrm>
          <a:prstGeom prst="rect">
            <a:avLst/>
          </a:prstGeom>
          <a:noFill/>
          <a:ln>
            <a:noFill/>
          </a:ln>
        </p:spPr>
        <p:txBody>
          <a:bodyPr spcFirstLastPara="1" wrap="square" lIns="256000" tIns="45675" rIns="256000" bIns="45675" anchor="ctr" anchorCtr="0">
            <a:noAutofit/>
          </a:bodyPr>
          <a:lstStyle/>
          <a:p>
            <a:pPr marL="0" marR="0" lvl="0" indent="0" algn="l" rtl="0">
              <a:lnSpc>
                <a:spcPct val="90000"/>
              </a:lnSpc>
              <a:spcBef>
                <a:spcPts val="0"/>
              </a:spcBef>
              <a:spcAft>
                <a:spcPts val="0"/>
              </a:spcAft>
              <a:buNone/>
            </a:pPr>
            <a:r>
              <a:rPr lang="da-DK" sz="3600" b="0" i="0" u="none" strike="noStrike" cap="none">
                <a:solidFill>
                  <a:srgbClr val="000000"/>
                </a:solidFill>
                <a:latin typeface="Arial"/>
                <a:ea typeface="Arial"/>
                <a:cs typeface="Arial"/>
                <a:sym typeface="Arial"/>
              </a:rPr>
              <a:t>План підтримки дітей з ООП під час навчального заняття</a:t>
            </a:r>
            <a:endParaRPr sz="3600" b="0" i="0" u="none" strike="noStrike" cap="none">
              <a:solidFill>
                <a:srgbClr val="000000"/>
              </a:solidFill>
              <a:latin typeface="Arial"/>
              <a:ea typeface="Arial"/>
              <a:cs typeface="Arial"/>
              <a:sym typeface="Arial"/>
            </a:endParaRPr>
          </a:p>
        </p:txBody>
      </p:sp>
      <p:sp>
        <p:nvSpPr>
          <p:cNvPr id="205" name="Google Shape;205;p20"/>
          <p:cNvSpPr/>
          <p:nvPr/>
        </p:nvSpPr>
        <p:spPr>
          <a:xfrm rot="10800000">
            <a:off x="1143003" y="5214671"/>
            <a:ext cx="22231349" cy="3136626"/>
          </a:xfrm>
          <a:prstGeom prst="upArrowCallout">
            <a:avLst>
              <a:gd name="adj1" fmla="val 25000"/>
              <a:gd name="adj2" fmla="val 25000"/>
              <a:gd name="adj3" fmla="val 25000"/>
              <a:gd name="adj4" fmla="val 64977"/>
            </a:avLst>
          </a:prstGeom>
          <a:solidFill>
            <a:srgbClr val="D83E3E"/>
          </a:solidFill>
          <a:ln>
            <a:noFill/>
          </a:ln>
          <a:effectLst>
            <a:outerShdw blurRad="40000" dist="23000" dir="5400000" rotWithShape="0">
              <a:srgbClr val="000000">
                <a:alpha val="34509"/>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20"/>
          <p:cNvSpPr txBox="1"/>
          <p:nvPr/>
        </p:nvSpPr>
        <p:spPr>
          <a:xfrm>
            <a:off x="1132976" y="5017289"/>
            <a:ext cx="22231349" cy="1342250"/>
          </a:xfrm>
          <a:prstGeom prst="rect">
            <a:avLst/>
          </a:prstGeom>
          <a:solidFill>
            <a:srgbClr val="00B050"/>
          </a:solidFill>
          <a:ln>
            <a:noFill/>
          </a:ln>
        </p:spPr>
        <p:txBody>
          <a:bodyPr spcFirstLastPara="1" wrap="square" lIns="284450" tIns="284450" rIns="284450" bIns="284450" anchor="ctr" anchorCtr="0">
            <a:noAutofit/>
          </a:bodyPr>
          <a:lstStyle/>
          <a:p>
            <a:pPr marL="0" marR="0" lvl="0" indent="0" algn="ctr" rtl="0">
              <a:lnSpc>
                <a:spcPct val="90000"/>
              </a:lnSpc>
              <a:spcBef>
                <a:spcPts val="0"/>
              </a:spcBef>
              <a:spcAft>
                <a:spcPts val="0"/>
              </a:spcAft>
              <a:buNone/>
            </a:pPr>
            <a:r>
              <a:rPr lang="da-DK" sz="4000" b="1" i="0" u="none" strike="noStrike" cap="none">
                <a:solidFill>
                  <a:schemeClr val="lt1"/>
                </a:solidFill>
                <a:latin typeface="Arial"/>
                <a:ea typeface="Arial"/>
                <a:cs typeface="Arial"/>
                <a:sym typeface="Arial"/>
              </a:rPr>
              <a:t>Тактичні плани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1400"/>
              </a:spcBef>
              <a:spcAft>
                <a:spcPts val="0"/>
              </a:spcAft>
              <a:buNone/>
            </a:pPr>
            <a:r>
              <a:rPr lang="da-DK" sz="4000" b="0" i="0" u="none" strike="noStrike" cap="none">
                <a:solidFill>
                  <a:schemeClr val="lt1"/>
                </a:solidFill>
                <a:latin typeface="Arial"/>
                <a:ea typeface="Arial"/>
                <a:cs typeface="Arial"/>
                <a:sym typeface="Arial"/>
              </a:rPr>
              <a:t>Плани структур відповідальних за інклюзивне навчання</a:t>
            </a:r>
            <a:endParaRPr sz="4000" b="0" i="0" u="none" strike="noStrike" cap="none">
              <a:solidFill>
                <a:schemeClr val="lt1"/>
              </a:solidFill>
              <a:latin typeface="Arial"/>
              <a:ea typeface="Arial"/>
              <a:cs typeface="Arial"/>
              <a:sym typeface="Arial"/>
            </a:endParaRPr>
          </a:p>
        </p:txBody>
      </p:sp>
      <p:sp>
        <p:nvSpPr>
          <p:cNvPr id="207" name="Google Shape;207;p20"/>
          <p:cNvSpPr/>
          <p:nvPr/>
        </p:nvSpPr>
        <p:spPr>
          <a:xfrm>
            <a:off x="1143003" y="6359539"/>
            <a:ext cx="22231349" cy="849734"/>
          </a:xfrm>
          <a:prstGeom prst="rect">
            <a:avLst/>
          </a:prstGeom>
          <a:solidFill>
            <a:srgbClr val="F9CCCC">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20"/>
          <p:cNvSpPr txBox="1"/>
          <p:nvPr/>
        </p:nvSpPr>
        <p:spPr>
          <a:xfrm>
            <a:off x="1143003" y="6359535"/>
            <a:ext cx="22231349" cy="1223294"/>
          </a:xfrm>
          <a:prstGeom prst="rect">
            <a:avLst/>
          </a:prstGeom>
          <a:noFill/>
          <a:ln>
            <a:noFill/>
          </a:ln>
        </p:spPr>
        <p:txBody>
          <a:bodyPr spcFirstLastPara="1" wrap="square" lIns="170650" tIns="30475" rIns="170650" bIns="30475" anchor="ctr" anchorCtr="0">
            <a:noAutofit/>
          </a:bodyPr>
          <a:lstStyle/>
          <a:p>
            <a:pPr marL="0" marR="0" lvl="0" indent="0" algn="ctr" rtl="0">
              <a:lnSpc>
                <a:spcPct val="90000"/>
              </a:lnSpc>
              <a:spcBef>
                <a:spcPts val="0"/>
              </a:spcBef>
              <a:spcAft>
                <a:spcPts val="0"/>
              </a:spcAft>
              <a:buNone/>
            </a:pPr>
            <a:r>
              <a:rPr lang="da-DK" sz="2400" b="0" i="0" u="none" strike="noStrike" cap="none">
                <a:solidFill>
                  <a:srgbClr val="000000"/>
                </a:solidFill>
                <a:latin typeface="Arial"/>
                <a:ea typeface="Arial"/>
                <a:cs typeface="Arial"/>
                <a:sym typeface="Arial"/>
              </a:rPr>
              <a:t> </a:t>
            </a:r>
            <a:r>
              <a:rPr lang="da-DK" sz="4000" b="0" i="0" u="none" strike="noStrike" cap="none">
                <a:solidFill>
                  <a:srgbClr val="000000"/>
                </a:solidFill>
                <a:latin typeface="Arial"/>
                <a:ea typeface="Arial"/>
                <a:cs typeface="Arial"/>
                <a:sym typeface="Arial"/>
              </a:rPr>
              <a:t>Освітня програма, річний план роботи школи</a:t>
            </a:r>
            <a:endParaRPr sz="4000" b="0" i="0" u="none" strike="noStrike" cap="none">
              <a:solidFill>
                <a:srgbClr val="000000"/>
              </a:solidFill>
              <a:latin typeface="Arial"/>
              <a:ea typeface="Arial"/>
              <a:cs typeface="Arial"/>
              <a:sym typeface="Arial"/>
            </a:endParaRPr>
          </a:p>
        </p:txBody>
      </p:sp>
      <p:sp>
        <p:nvSpPr>
          <p:cNvPr id="209" name="Google Shape;209;p20"/>
          <p:cNvSpPr/>
          <p:nvPr/>
        </p:nvSpPr>
        <p:spPr>
          <a:xfrm rot="10800000">
            <a:off x="1143003" y="2400469"/>
            <a:ext cx="22231349" cy="2814202"/>
          </a:xfrm>
          <a:prstGeom prst="upArrowCallout">
            <a:avLst>
              <a:gd name="adj1" fmla="val 25000"/>
              <a:gd name="adj2" fmla="val 25000"/>
              <a:gd name="adj3" fmla="val 25000"/>
              <a:gd name="adj4" fmla="val 64977"/>
            </a:avLst>
          </a:prstGeom>
          <a:solidFill>
            <a:srgbClr val="FE0000"/>
          </a:solidFill>
          <a:ln>
            <a:noFill/>
          </a:ln>
          <a:effectLst>
            <a:outerShdw blurRad="40000" dist="23000" dir="5400000" rotWithShape="0">
              <a:srgbClr val="000000">
                <a:alpha val="34509"/>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20"/>
          <p:cNvSpPr txBox="1"/>
          <p:nvPr/>
        </p:nvSpPr>
        <p:spPr>
          <a:xfrm>
            <a:off x="1143003" y="2400469"/>
            <a:ext cx="22231349" cy="997514"/>
          </a:xfrm>
          <a:prstGeom prst="rect">
            <a:avLst/>
          </a:prstGeom>
          <a:solidFill>
            <a:srgbClr val="00B050"/>
          </a:solidFill>
          <a:ln>
            <a:noFill/>
          </a:ln>
        </p:spPr>
        <p:txBody>
          <a:bodyPr spcFirstLastPara="1" wrap="square" lIns="312900" tIns="312900" rIns="312900" bIns="312900" anchor="ctr" anchorCtr="0">
            <a:noAutofit/>
          </a:bodyPr>
          <a:lstStyle/>
          <a:p>
            <a:pPr marL="0" marR="0" lvl="0" indent="0" algn="ctr" rtl="0">
              <a:lnSpc>
                <a:spcPct val="90000"/>
              </a:lnSpc>
              <a:spcBef>
                <a:spcPts val="0"/>
              </a:spcBef>
              <a:spcAft>
                <a:spcPts val="0"/>
              </a:spcAft>
              <a:buNone/>
            </a:pPr>
            <a:r>
              <a:rPr lang="da-DK" sz="4300" b="1" i="0" u="none" strike="noStrike" cap="none">
                <a:solidFill>
                  <a:schemeClr val="lt1"/>
                </a:solidFill>
                <a:latin typeface="Arial"/>
                <a:ea typeface="Arial"/>
                <a:cs typeface="Arial"/>
                <a:sym typeface="Arial"/>
              </a:rPr>
              <a:t>Стратегічний план розвитку навчального закладу</a:t>
            </a:r>
            <a:endParaRPr sz="4300" b="1" i="0" u="none" strike="noStrike" cap="none">
              <a:solidFill>
                <a:schemeClr val="lt1"/>
              </a:solidFill>
              <a:latin typeface="Arial"/>
              <a:ea typeface="Arial"/>
              <a:cs typeface="Arial"/>
              <a:sym typeface="Arial"/>
            </a:endParaRPr>
          </a:p>
        </p:txBody>
      </p:sp>
      <p:sp>
        <p:nvSpPr>
          <p:cNvPr id="211" name="Google Shape;211;p20"/>
          <p:cNvSpPr/>
          <p:nvPr/>
        </p:nvSpPr>
        <p:spPr>
          <a:xfrm>
            <a:off x="1143003" y="3397983"/>
            <a:ext cx="22231349" cy="849734"/>
          </a:xfrm>
          <a:prstGeom prst="rect">
            <a:avLst/>
          </a:prstGeom>
          <a:solidFill>
            <a:srgbClr val="FEC9C9">
              <a:alpha val="89411"/>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20"/>
          <p:cNvSpPr txBox="1"/>
          <p:nvPr/>
        </p:nvSpPr>
        <p:spPr>
          <a:xfrm>
            <a:off x="1143003" y="3397983"/>
            <a:ext cx="22231349" cy="849734"/>
          </a:xfrm>
          <a:prstGeom prst="rect">
            <a:avLst/>
          </a:prstGeom>
          <a:noFill/>
          <a:ln>
            <a:noFill/>
          </a:ln>
        </p:spPr>
        <p:txBody>
          <a:bodyPr spcFirstLastPara="1" wrap="square" lIns="312900" tIns="55875" rIns="312900" bIns="55875" anchor="ctr" anchorCtr="0">
            <a:noAutofit/>
          </a:bodyPr>
          <a:lstStyle/>
          <a:p>
            <a:pPr marL="0" marR="0" lvl="0" indent="0" algn="ctr" rtl="0">
              <a:lnSpc>
                <a:spcPct val="90000"/>
              </a:lnSpc>
              <a:spcBef>
                <a:spcPts val="0"/>
              </a:spcBef>
              <a:spcAft>
                <a:spcPts val="0"/>
              </a:spcAft>
              <a:buNone/>
            </a:pPr>
            <a:r>
              <a:rPr lang="da-DK" sz="4300" b="0" i="0" u="none" strike="noStrike" cap="none">
                <a:solidFill>
                  <a:srgbClr val="000000"/>
                </a:solidFill>
                <a:latin typeface="Arial"/>
                <a:ea typeface="Arial"/>
                <a:cs typeface="Arial"/>
                <a:sym typeface="Arial"/>
              </a:rPr>
              <a:t>Місія, бачення, цілі, що відображають інклюзивне навчання</a:t>
            </a:r>
            <a:endParaRPr sz="43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1"/>
          <p:cNvSpPr txBox="1">
            <a:spLocks noGrp="1"/>
          </p:cNvSpPr>
          <p:nvPr>
            <p:ph type="title"/>
          </p:nvPr>
        </p:nvSpPr>
        <p:spPr>
          <a:xfrm>
            <a:off x="1828800" y="273051"/>
            <a:ext cx="21031199" cy="1733550"/>
          </a:xfrm>
          <a:prstGeom prst="rect">
            <a:avLst/>
          </a:prstGeom>
          <a:noFill/>
          <a:ln>
            <a:noFill/>
          </a:ln>
        </p:spPr>
        <p:txBody>
          <a:bodyPr spcFirstLastPara="1" wrap="square" lIns="217700" tIns="108850" rIns="217700" bIns="108850" anchor="ctr" anchorCtr="0">
            <a:normAutofit/>
          </a:bodyPr>
          <a:lstStyle/>
          <a:p>
            <a:pPr marL="0" lvl="0" indent="0" algn="ctr" rtl="0">
              <a:spcBef>
                <a:spcPts val="0"/>
              </a:spcBef>
              <a:spcAft>
                <a:spcPts val="0"/>
              </a:spcAft>
              <a:buClr>
                <a:srgbClr val="4F6128"/>
              </a:buClr>
              <a:buSzPts val="6000"/>
              <a:buFont typeface="Calibri"/>
              <a:buNone/>
            </a:pPr>
            <a:r>
              <a:rPr lang="da-DK" sz="6000" b="1" i="1" u="sng">
                <a:solidFill>
                  <a:srgbClr val="4F6128"/>
                </a:solidFill>
              </a:rPr>
              <a:t>Порядок створення інклюзивного класу</a:t>
            </a:r>
            <a:endParaRPr sz="12600" i="1" u="sng">
              <a:solidFill>
                <a:srgbClr val="4F6128"/>
              </a:solidFill>
            </a:endParaRPr>
          </a:p>
        </p:txBody>
      </p:sp>
      <p:sp>
        <p:nvSpPr>
          <p:cNvPr id="218" name="Google Shape;218;p21"/>
          <p:cNvSpPr txBox="1">
            <a:spLocks noGrp="1"/>
          </p:cNvSpPr>
          <p:nvPr>
            <p:ph type="body" idx="1"/>
          </p:nvPr>
        </p:nvSpPr>
        <p:spPr>
          <a:xfrm>
            <a:off x="2019300" y="1947862"/>
            <a:ext cx="21488400" cy="10491259"/>
          </a:xfrm>
          <a:prstGeom prst="rect">
            <a:avLst/>
          </a:prstGeom>
          <a:noFill/>
          <a:ln>
            <a:noFill/>
          </a:ln>
        </p:spPr>
        <p:txBody>
          <a:bodyPr spcFirstLastPara="1" wrap="square" lIns="217700" tIns="108850" rIns="217700" bIns="108850" anchor="t" anchorCtr="0">
            <a:normAutofit fontScale="92500" lnSpcReduction="10000"/>
          </a:bodyPr>
          <a:lstStyle/>
          <a:p>
            <a:pPr marL="0" lvl="0" indent="0" algn="l" rtl="0">
              <a:spcBef>
                <a:spcPts val="0"/>
              </a:spcBef>
              <a:spcAft>
                <a:spcPts val="0"/>
              </a:spcAft>
              <a:buClr>
                <a:srgbClr val="205867"/>
              </a:buClr>
              <a:buSzPct val="100000"/>
              <a:buNone/>
            </a:pPr>
            <a:r>
              <a:rPr lang="da-DK" sz="4300" b="1">
                <a:solidFill>
                  <a:srgbClr val="205867"/>
                </a:solidFill>
              </a:rPr>
              <a:t>Зарахування дітей з ООП до закладу освіти</a:t>
            </a:r>
            <a:endParaRPr sz="4300">
              <a:solidFill>
                <a:srgbClr val="205867"/>
              </a:solidFill>
            </a:endParaRPr>
          </a:p>
          <a:p>
            <a:pPr marL="571500" lvl="0" indent="-571531" algn="l" rtl="0">
              <a:spcBef>
                <a:spcPts val="795"/>
              </a:spcBef>
              <a:spcAft>
                <a:spcPts val="0"/>
              </a:spcAft>
              <a:buClr>
                <a:srgbClr val="205867"/>
              </a:buClr>
              <a:buSzPct val="100000"/>
              <a:buChar char="•"/>
            </a:pPr>
            <a:r>
              <a:rPr lang="da-DK" sz="4300">
                <a:solidFill>
                  <a:srgbClr val="205867"/>
                </a:solidFill>
              </a:rPr>
              <a:t>Здійснюється  згідно з   Порядком зарахування, відрахування та переведення учнів до державних та комунальних закладів освіти для здобуття повної загальної середньої освіти, затвердженим МОН (від 16.04.2018 № 367).</a:t>
            </a:r>
            <a:endParaRPr/>
          </a:p>
          <a:p>
            <a:pPr marL="0" lvl="0" indent="0" algn="l" rtl="0">
              <a:spcBef>
                <a:spcPts val="795"/>
              </a:spcBef>
              <a:spcAft>
                <a:spcPts val="0"/>
              </a:spcAft>
              <a:buClr>
                <a:schemeClr val="dk1"/>
              </a:buClr>
              <a:buSzPct val="100000"/>
              <a:buNone/>
            </a:pPr>
            <a:endParaRPr sz="4300">
              <a:solidFill>
                <a:srgbClr val="205867"/>
              </a:solidFill>
            </a:endParaRPr>
          </a:p>
          <a:p>
            <a:pPr marL="571500" lvl="0" indent="-571531" algn="l" rtl="0">
              <a:spcBef>
                <a:spcPts val="795"/>
              </a:spcBef>
              <a:spcAft>
                <a:spcPts val="0"/>
              </a:spcAft>
              <a:buClr>
                <a:srgbClr val="974806"/>
              </a:buClr>
              <a:buSzPct val="100000"/>
              <a:buChar char="•"/>
            </a:pPr>
            <a:r>
              <a:rPr lang="da-DK" sz="4300" b="1">
                <a:solidFill>
                  <a:srgbClr val="974806"/>
                </a:solidFill>
              </a:rPr>
              <a:t>Для організації інклюзивного навчання </a:t>
            </a:r>
            <a:r>
              <a:rPr lang="da-DK" sz="4300">
                <a:solidFill>
                  <a:srgbClr val="974806"/>
                </a:solidFill>
              </a:rPr>
              <a:t>батьки подають заяву та надають висновок ІРЦ про комплексну  оцінку, у якому зазначено </a:t>
            </a:r>
            <a:r>
              <a:rPr lang="da-DK" sz="4300" b="1">
                <a:solidFill>
                  <a:srgbClr val="974806"/>
                </a:solidFill>
              </a:rPr>
              <a:t>наявність ООП та рівень підтримки</a:t>
            </a:r>
            <a:r>
              <a:rPr lang="da-DK" sz="4300">
                <a:solidFill>
                  <a:srgbClr val="974806"/>
                </a:solidFill>
              </a:rPr>
              <a:t>. </a:t>
            </a:r>
            <a:endParaRPr/>
          </a:p>
          <a:p>
            <a:pPr marL="0" lvl="0" indent="0" algn="l" rtl="0">
              <a:spcBef>
                <a:spcPts val="795"/>
              </a:spcBef>
              <a:spcAft>
                <a:spcPts val="0"/>
              </a:spcAft>
              <a:buClr>
                <a:schemeClr val="dk1"/>
              </a:buClr>
              <a:buSzPct val="100000"/>
              <a:buNone/>
            </a:pPr>
            <a:endParaRPr sz="4300">
              <a:solidFill>
                <a:srgbClr val="974806"/>
              </a:solidFill>
            </a:endParaRPr>
          </a:p>
          <a:p>
            <a:pPr marL="571500" lvl="0" indent="-571531" algn="l" rtl="0">
              <a:spcBef>
                <a:spcPts val="795"/>
              </a:spcBef>
              <a:spcAft>
                <a:spcPts val="0"/>
              </a:spcAft>
              <a:buClr>
                <a:srgbClr val="205867"/>
              </a:buClr>
              <a:buSzPct val="100000"/>
              <a:buChar char="•"/>
            </a:pPr>
            <a:r>
              <a:rPr lang="da-DK" sz="4300">
                <a:solidFill>
                  <a:srgbClr val="205867"/>
                </a:solidFill>
              </a:rPr>
              <a:t>Керівник закладу освіти </a:t>
            </a:r>
            <a:r>
              <a:rPr lang="da-DK" sz="4300" b="1">
                <a:solidFill>
                  <a:srgbClr val="205867"/>
                </a:solidFill>
              </a:rPr>
              <a:t>в обов’язковому порядку  </a:t>
            </a:r>
            <a:r>
              <a:rPr lang="da-DK" sz="4300">
                <a:solidFill>
                  <a:srgbClr val="205867"/>
                </a:solidFill>
              </a:rPr>
              <a:t>створює інклюзивний клас та організовує інклюзивне навчання з урахуванням рівня підтримки, рекомендованого ІРЦ.</a:t>
            </a:r>
            <a:endParaRPr/>
          </a:p>
          <a:p>
            <a:pPr marL="0" lvl="0" indent="0" algn="l" rtl="0">
              <a:spcBef>
                <a:spcPts val="795"/>
              </a:spcBef>
              <a:spcAft>
                <a:spcPts val="0"/>
              </a:spcAft>
              <a:buClr>
                <a:schemeClr val="dk1"/>
              </a:buClr>
              <a:buSzPct val="100000"/>
              <a:buNone/>
            </a:pPr>
            <a:endParaRPr sz="4300">
              <a:solidFill>
                <a:srgbClr val="205867"/>
              </a:solidFill>
            </a:endParaRPr>
          </a:p>
          <a:p>
            <a:pPr marL="571500" lvl="0" indent="-571531" algn="l" rtl="0">
              <a:spcBef>
                <a:spcPts val="795"/>
              </a:spcBef>
              <a:spcAft>
                <a:spcPts val="0"/>
              </a:spcAft>
              <a:buClr>
                <a:srgbClr val="660066"/>
              </a:buClr>
              <a:buSzPct val="100000"/>
              <a:buChar char="•"/>
            </a:pPr>
            <a:r>
              <a:rPr lang="da-DK" sz="4300">
                <a:solidFill>
                  <a:srgbClr val="660066"/>
                </a:solidFill>
              </a:rPr>
              <a:t>Для учнів  </a:t>
            </a:r>
            <a:r>
              <a:rPr lang="da-DK" sz="4300" b="1">
                <a:solidFill>
                  <a:srgbClr val="660066"/>
                </a:solidFill>
              </a:rPr>
              <a:t>першого рівня підтримки</a:t>
            </a:r>
            <a:r>
              <a:rPr lang="da-DK" sz="4300">
                <a:solidFill>
                  <a:srgbClr val="660066"/>
                </a:solidFill>
              </a:rPr>
              <a:t>,  які мають труднощі І ступеня прояву, інклюзивний клас не створюється, підтримка  надається педагогами  закладу.</a:t>
            </a:r>
            <a:endParaRPr/>
          </a:p>
          <a:p>
            <a:pPr marL="0" lvl="0" indent="0" algn="l" rtl="0">
              <a:spcBef>
                <a:spcPts val="777"/>
              </a:spcBef>
              <a:spcAft>
                <a:spcPts val="0"/>
              </a:spcAft>
              <a:buClr>
                <a:schemeClr val="dk1"/>
              </a:buClr>
              <a:buSzPct val="100000"/>
              <a:buNone/>
            </a:pPr>
            <a:endParaRPr sz="4200">
              <a:solidFill>
                <a:srgbClr val="660066"/>
              </a:solidFill>
            </a:endParaRPr>
          </a:p>
          <a:p>
            <a:pPr marL="571500" lvl="0" indent="-571531" algn="l" rtl="0">
              <a:spcBef>
                <a:spcPts val="795"/>
              </a:spcBef>
              <a:spcAft>
                <a:spcPts val="0"/>
              </a:spcAft>
              <a:buClr>
                <a:srgbClr val="002060"/>
              </a:buClr>
              <a:buSzPct val="100000"/>
              <a:buChar char="•"/>
            </a:pPr>
            <a:r>
              <a:rPr lang="da-DK" sz="4300">
                <a:solidFill>
                  <a:srgbClr val="002060"/>
                </a:solidFill>
              </a:rPr>
              <a:t>Керівник закладу спільно  з органами місцевого самоврядування  створюють  для учнів з ООП </a:t>
            </a:r>
            <a:r>
              <a:rPr lang="da-DK" sz="4300" b="1">
                <a:solidFill>
                  <a:srgbClr val="002060"/>
                </a:solidFill>
              </a:rPr>
              <a:t>умови для здобуття освіти </a:t>
            </a:r>
            <a:r>
              <a:rPr lang="da-DK" sz="4300">
                <a:solidFill>
                  <a:srgbClr val="002060"/>
                </a:solidFill>
              </a:rPr>
              <a:t>на рівні з іншими здобувачами освіти.</a:t>
            </a:r>
            <a:endParaRPr/>
          </a:p>
          <a:p>
            <a:pPr marL="816393" lvl="0" indent="-369988" algn="l" rtl="0">
              <a:spcBef>
                <a:spcPts val="1406"/>
              </a:spcBef>
              <a:spcAft>
                <a:spcPts val="0"/>
              </a:spcAft>
              <a:buClr>
                <a:schemeClr val="dk1"/>
              </a:buClr>
              <a:buSzPct val="100000"/>
              <a:buNone/>
            </a:pPr>
            <a:endParaRPr>
              <a:solidFill>
                <a:srgbClr val="002060"/>
              </a:solidFill>
            </a:endParaRPr>
          </a:p>
        </p:txBody>
      </p:sp>
      <p:pic>
        <p:nvPicPr>
          <p:cNvPr id="219" name="Google Shape;219;p21" descr="Стрелка, нажмите вниз s, презентация, роялти, сайт png | PNGWing"/>
          <p:cNvPicPr preferRelativeResize="0"/>
          <p:nvPr/>
        </p:nvPicPr>
        <p:blipFill rotWithShape="1">
          <a:blip r:embed="rId3">
            <a:alphaModFix/>
          </a:blip>
          <a:srcRect l="15180" r="15470"/>
          <a:stretch/>
        </p:blipFill>
        <p:spPr>
          <a:xfrm>
            <a:off x="441468" y="2423073"/>
            <a:ext cx="1390650" cy="952530"/>
          </a:xfrm>
          <a:prstGeom prst="rect">
            <a:avLst/>
          </a:prstGeom>
          <a:noFill/>
          <a:ln>
            <a:noFill/>
          </a:ln>
        </p:spPr>
      </p:pic>
      <p:pic>
        <p:nvPicPr>
          <p:cNvPr id="220" name="Google Shape;220;p21" descr="Стрелка, нажмите вниз s, презентация, роялти, сайт png | PNGWing"/>
          <p:cNvPicPr preferRelativeResize="0"/>
          <p:nvPr/>
        </p:nvPicPr>
        <p:blipFill rotWithShape="1">
          <a:blip r:embed="rId4">
            <a:alphaModFix/>
          </a:blip>
          <a:srcRect l="15180" r="15470"/>
          <a:stretch/>
        </p:blipFill>
        <p:spPr>
          <a:xfrm>
            <a:off x="371476" y="4971799"/>
            <a:ext cx="1438274" cy="985150"/>
          </a:xfrm>
          <a:prstGeom prst="rect">
            <a:avLst/>
          </a:prstGeom>
          <a:noFill/>
          <a:ln>
            <a:noFill/>
          </a:ln>
        </p:spPr>
      </p:pic>
      <p:pic>
        <p:nvPicPr>
          <p:cNvPr id="221" name="Google Shape;221;p21" descr="Стрелка, нажмите вниз s, презентация, роялти, сайт png | PNGWing"/>
          <p:cNvPicPr preferRelativeResize="0"/>
          <p:nvPr/>
        </p:nvPicPr>
        <p:blipFill rotWithShape="1">
          <a:blip r:embed="rId5">
            <a:alphaModFix/>
          </a:blip>
          <a:srcRect l="15180" r="15470"/>
          <a:stretch/>
        </p:blipFill>
        <p:spPr>
          <a:xfrm>
            <a:off x="366713" y="7105398"/>
            <a:ext cx="1406811" cy="963599"/>
          </a:xfrm>
          <a:prstGeom prst="rect">
            <a:avLst/>
          </a:prstGeom>
          <a:noFill/>
          <a:ln>
            <a:noFill/>
          </a:ln>
        </p:spPr>
      </p:pic>
      <p:pic>
        <p:nvPicPr>
          <p:cNvPr id="222" name="Google Shape;222;p21" descr="Стрелка, нажмите вниз s, презентация, роялти, сайт png | PNGWing"/>
          <p:cNvPicPr preferRelativeResize="0"/>
          <p:nvPr/>
        </p:nvPicPr>
        <p:blipFill rotWithShape="1">
          <a:blip r:embed="rId6">
            <a:alphaModFix/>
          </a:blip>
          <a:srcRect l="15180" r="15470"/>
          <a:stretch/>
        </p:blipFill>
        <p:spPr>
          <a:xfrm>
            <a:off x="695325" y="10836443"/>
            <a:ext cx="1343025" cy="919909"/>
          </a:xfrm>
          <a:prstGeom prst="rect">
            <a:avLst/>
          </a:prstGeom>
          <a:noFill/>
          <a:ln>
            <a:noFill/>
          </a:ln>
        </p:spPr>
      </p:pic>
      <p:pic>
        <p:nvPicPr>
          <p:cNvPr id="223" name="Google Shape;223;p21" descr="Стрелка, нажмите вниз s, презентация, роялти, сайт png | PNGWing"/>
          <p:cNvPicPr preferRelativeResize="0"/>
          <p:nvPr/>
        </p:nvPicPr>
        <p:blipFill rotWithShape="1">
          <a:blip r:embed="rId7">
            <a:alphaModFix/>
          </a:blip>
          <a:srcRect l="15180" r="15470"/>
          <a:stretch/>
        </p:blipFill>
        <p:spPr>
          <a:xfrm>
            <a:off x="463837" y="8934322"/>
            <a:ext cx="1345913" cy="9218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6724649" y="825501"/>
            <a:ext cx="14516101" cy="1208615"/>
          </a:xfrm>
          <a:prstGeom prst="rect">
            <a:avLst/>
          </a:prstGeom>
          <a:noFill/>
          <a:ln>
            <a:noFill/>
          </a:ln>
        </p:spPr>
        <p:txBody>
          <a:bodyPr spcFirstLastPara="1" wrap="square" lIns="217700" tIns="108850" rIns="217700" bIns="108850" anchor="ctr" anchorCtr="0">
            <a:noAutofit/>
          </a:bodyPr>
          <a:lstStyle/>
          <a:p>
            <a:pPr marL="0" lvl="0" indent="0" algn="ctr" rtl="0">
              <a:spcBef>
                <a:spcPts val="0"/>
              </a:spcBef>
              <a:spcAft>
                <a:spcPts val="0"/>
              </a:spcAft>
              <a:buClr>
                <a:srgbClr val="002060"/>
              </a:buClr>
              <a:buSzPts val="7200"/>
              <a:buFont typeface="Calibri"/>
              <a:buNone/>
            </a:pPr>
            <a:r>
              <a:rPr lang="da-DK" sz="7200" b="1" i="1" u="sng">
                <a:solidFill>
                  <a:srgbClr val="002060"/>
                </a:solidFill>
              </a:rPr>
              <a:t>Підготовка закладу освіти</a:t>
            </a:r>
            <a:endParaRPr sz="7200" i="1" u="sng">
              <a:solidFill>
                <a:srgbClr val="002060"/>
              </a:solidFill>
            </a:endParaRPr>
          </a:p>
        </p:txBody>
      </p:sp>
      <p:grpSp>
        <p:nvGrpSpPr>
          <p:cNvPr id="229" name="Google Shape;229;p27"/>
          <p:cNvGrpSpPr/>
          <p:nvPr/>
        </p:nvGrpSpPr>
        <p:grpSpPr>
          <a:xfrm>
            <a:off x="1794933" y="3580745"/>
            <a:ext cx="21922317" cy="9428943"/>
            <a:chOff x="0" y="211011"/>
            <a:chExt cx="21922317" cy="9428943"/>
          </a:xfrm>
        </p:grpSpPr>
        <p:sp>
          <p:nvSpPr>
            <p:cNvPr id="230" name="Google Shape;230;p27"/>
            <p:cNvSpPr/>
            <p:nvPr/>
          </p:nvSpPr>
          <p:spPr>
            <a:xfrm>
              <a:off x="0" y="211011"/>
              <a:ext cx="21922317" cy="1817057"/>
            </a:xfrm>
            <a:prstGeom prst="rect">
              <a:avLst/>
            </a:prstGeom>
            <a:gradFill>
              <a:gsLst>
                <a:gs pos="0">
                  <a:srgbClr val="99EAFF">
                    <a:alpha val="89803"/>
                  </a:srgbClr>
                </a:gs>
                <a:gs pos="35000">
                  <a:srgbClr val="B8F1FF">
                    <a:alpha val="89803"/>
                  </a:srgbClr>
                </a:gs>
                <a:gs pos="100000">
                  <a:srgbClr val="E2FBFF">
                    <a:alpha val="89803"/>
                  </a:srgbClr>
                </a:gs>
              </a:gsLst>
              <a:lin ang="16200000" scaled="0"/>
            </a:gradFill>
            <a:ln w="9525" cap="flat" cmpd="sng">
              <a:solidFill>
                <a:srgbClr val="49ACC5">
                  <a:alpha val="89803"/>
                </a:srgbClr>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7"/>
            <p:cNvSpPr txBox="1"/>
            <p:nvPr/>
          </p:nvSpPr>
          <p:spPr>
            <a:xfrm>
              <a:off x="0" y="211011"/>
              <a:ext cx="21922317" cy="1817057"/>
            </a:xfrm>
            <a:prstGeom prst="rect">
              <a:avLst/>
            </a:prstGeom>
            <a:noFill/>
            <a:ln>
              <a:noFill/>
            </a:ln>
          </p:spPr>
          <p:txBody>
            <a:bodyPr spcFirstLastPara="1" wrap="square" lIns="334250" tIns="191000" rIns="334250" bIns="191000" anchor="ctr" anchorCtr="0">
              <a:noAutofit/>
            </a:bodyPr>
            <a:lstStyle/>
            <a:p>
              <a:pPr marL="0" marR="0" lvl="0" indent="0" algn="ctr" rtl="0">
                <a:lnSpc>
                  <a:spcPct val="90000"/>
                </a:lnSpc>
                <a:spcBef>
                  <a:spcPts val="0"/>
                </a:spcBef>
                <a:spcAft>
                  <a:spcPts val="0"/>
                </a:spcAft>
                <a:buClr>
                  <a:srgbClr val="000000"/>
                </a:buClr>
                <a:buSzPts val="4700"/>
                <a:buFont typeface="Arial"/>
                <a:buNone/>
              </a:pPr>
              <a:r>
                <a:rPr lang="da-DK" sz="4700" b="1" i="0" u="none" strike="noStrike" cap="none">
                  <a:solidFill>
                    <a:schemeClr val="dk1"/>
                  </a:solidFill>
                  <a:latin typeface="Arial"/>
                  <a:ea typeface="Arial"/>
                  <a:cs typeface="Arial"/>
                  <a:sym typeface="Arial"/>
                </a:rPr>
                <a:t>Оцінити можливості закладу для організації навчання дітей з особливими освітніми потребами: </a:t>
              </a:r>
              <a:endParaRPr sz="4700" b="0" i="0" u="none" strike="noStrike" cap="none">
                <a:solidFill>
                  <a:schemeClr val="dk1"/>
                </a:solidFill>
                <a:latin typeface="Arial"/>
                <a:ea typeface="Arial"/>
                <a:cs typeface="Arial"/>
                <a:sym typeface="Arial"/>
              </a:endParaRPr>
            </a:p>
          </p:txBody>
        </p:sp>
        <p:sp>
          <p:nvSpPr>
            <p:cNvPr id="232" name="Google Shape;232;p27"/>
            <p:cNvSpPr/>
            <p:nvPr/>
          </p:nvSpPr>
          <p:spPr>
            <a:xfrm>
              <a:off x="0" y="2028069"/>
              <a:ext cx="21922317" cy="7611885"/>
            </a:xfrm>
            <a:prstGeom prst="rect">
              <a:avLst/>
            </a:prstGeom>
            <a:solidFill>
              <a:srgbClr val="CDE1E8">
                <a:alpha val="89803"/>
              </a:srgbClr>
            </a:solidFill>
            <a:ln w="9525" cap="flat" cmpd="sng">
              <a:solidFill>
                <a:srgbClr val="CDE1E8">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7"/>
            <p:cNvSpPr txBox="1"/>
            <p:nvPr/>
          </p:nvSpPr>
          <p:spPr>
            <a:xfrm>
              <a:off x="0" y="2028069"/>
              <a:ext cx="21922317" cy="7611885"/>
            </a:xfrm>
            <a:prstGeom prst="rect">
              <a:avLst/>
            </a:prstGeom>
            <a:noFill/>
            <a:ln>
              <a:noFill/>
            </a:ln>
          </p:spPr>
          <p:txBody>
            <a:bodyPr spcFirstLastPara="1" wrap="square" lIns="250675" tIns="250675" rIns="334250" bIns="376025" anchor="t" anchorCtr="0">
              <a:noAutofit/>
            </a:bodyPr>
            <a:lstStyle/>
            <a:p>
              <a:pPr marL="285750" marR="0" lvl="1" indent="-298450" algn="just" rtl="0">
                <a:lnSpc>
                  <a:spcPct val="90000"/>
                </a:lnSpc>
                <a:spcBef>
                  <a:spcPts val="0"/>
                </a:spcBef>
                <a:spcAft>
                  <a:spcPts val="0"/>
                </a:spcAft>
                <a:buClr>
                  <a:srgbClr val="000000"/>
                </a:buClr>
                <a:buSzPts val="4700"/>
                <a:buFont typeface="Arial"/>
                <a:buChar char="•"/>
              </a:pPr>
              <a:r>
                <a:rPr lang="da-DK" sz="4700" b="0" i="0" u="none" strike="noStrike" cap="none">
                  <a:solidFill>
                    <a:srgbClr val="974806"/>
                  </a:solidFill>
                  <a:latin typeface="Arial"/>
                  <a:ea typeface="Arial"/>
                  <a:cs typeface="Arial"/>
                  <a:sym typeface="Arial"/>
                </a:rPr>
                <a:t>  можливості безбар’єрного доступу до території та приміщень; </a:t>
              </a:r>
              <a:endParaRPr/>
            </a:p>
            <a:p>
              <a:pPr marL="285750" marR="0" lvl="1" indent="-298450" algn="just" rtl="0">
                <a:lnSpc>
                  <a:spcPct val="90000"/>
                </a:lnSpc>
                <a:spcBef>
                  <a:spcPts val="705"/>
                </a:spcBef>
                <a:spcAft>
                  <a:spcPts val="0"/>
                </a:spcAft>
                <a:buClr>
                  <a:srgbClr val="000000"/>
                </a:buClr>
                <a:buSzPts val="4700"/>
                <a:buFont typeface="Arial"/>
                <a:buChar char="•"/>
              </a:pPr>
              <a:r>
                <a:rPr lang="da-DK" sz="4700" b="0" i="0" u="none" strike="noStrike" cap="none">
                  <a:solidFill>
                    <a:srgbClr val="002060"/>
                  </a:solidFill>
                  <a:latin typeface="Arial"/>
                  <a:ea typeface="Arial"/>
                  <a:cs typeface="Arial"/>
                  <a:sym typeface="Arial"/>
                </a:rPr>
                <a:t>  наявність відповідних фахівців та оцінка можливостей підвищення кваліфікації педагогічних працівників у напрямі інклюзії - курси, консультації, обмін досвідом; </a:t>
              </a:r>
              <a:endParaRPr/>
            </a:p>
            <a:p>
              <a:pPr marL="285750" marR="0" lvl="1" indent="-298450" algn="just" rtl="0">
                <a:lnSpc>
                  <a:spcPct val="90000"/>
                </a:lnSpc>
                <a:spcBef>
                  <a:spcPts val="705"/>
                </a:spcBef>
                <a:spcAft>
                  <a:spcPts val="0"/>
                </a:spcAft>
                <a:buClr>
                  <a:srgbClr val="000000"/>
                </a:buClr>
                <a:buSzPts val="4700"/>
                <a:buFont typeface="Arial"/>
                <a:buChar char="•"/>
              </a:pPr>
              <a:r>
                <a:rPr lang="da-DK" sz="4700" b="0" i="0" u="none" strike="noStrike" cap="none">
                  <a:solidFill>
                    <a:srgbClr val="974806"/>
                  </a:solidFill>
                  <a:latin typeface="Arial"/>
                  <a:ea typeface="Arial"/>
                  <a:cs typeface="Arial"/>
                  <a:sym typeface="Arial"/>
                </a:rPr>
                <a:t>  наявність вільних приміщень або можливість переобладнання приміщень для створення кабінетів практичного психолога, дефектолога, логопеда, ресурсної кімнати;</a:t>
              </a:r>
              <a:endParaRPr/>
            </a:p>
            <a:p>
              <a:pPr marL="285750" marR="0" lvl="1" indent="-298450" algn="just" rtl="0">
                <a:lnSpc>
                  <a:spcPct val="90000"/>
                </a:lnSpc>
                <a:spcBef>
                  <a:spcPts val="705"/>
                </a:spcBef>
                <a:spcAft>
                  <a:spcPts val="0"/>
                </a:spcAft>
                <a:buClr>
                  <a:srgbClr val="000000"/>
                </a:buClr>
                <a:buSzPts val="4700"/>
                <a:buFont typeface="Arial"/>
                <a:buChar char="•"/>
              </a:pPr>
              <a:r>
                <a:rPr lang="da-DK" sz="4700" b="0" i="0" u="none" strike="noStrike" cap="none">
                  <a:solidFill>
                    <a:srgbClr val="002060"/>
                  </a:solidFill>
                  <a:latin typeface="Arial"/>
                  <a:ea typeface="Arial"/>
                  <a:cs typeface="Arial"/>
                  <a:sym typeface="Arial"/>
                </a:rPr>
                <a:t>  обладнання зазначених кабінетів необхідними засобами корекції, відповідно до Типового переліку допоміжних засобів для навчання осіб з ООП, які навчаються в закладах освіти, методичною та навчальною літературою, індивідуальними засобами навчання.</a:t>
              </a:r>
              <a:endParaRPr/>
            </a:p>
          </p:txBody>
        </p:sp>
      </p:grpSp>
      <p:pic>
        <p:nvPicPr>
          <p:cNvPr id="234" name="Google Shape;234;p27" descr="Здания Шаблоны и фоны PowerPoint, темы Google Презентации -  SmileTemplates.com"/>
          <p:cNvPicPr preferRelativeResize="0"/>
          <p:nvPr/>
        </p:nvPicPr>
        <p:blipFill rotWithShape="1">
          <a:blip r:embed="rId3">
            <a:alphaModFix/>
          </a:blip>
          <a:srcRect r="45228" b="1556"/>
          <a:stretch/>
        </p:blipFill>
        <p:spPr>
          <a:xfrm>
            <a:off x="3832225" y="85766"/>
            <a:ext cx="3292475" cy="33813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0"/>
          <p:cNvSpPr txBox="1">
            <a:spLocks noGrp="1"/>
          </p:cNvSpPr>
          <p:nvPr>
            <p:ph type="title"/>
          </p:nvPr>
        </p:nvSpPr>
        <p:spPr>
          <a:xfrm>
            <a:off x="5600700" y="685800"/>
            <a:ext cx="17754600" cy="996441"/>
          </a:xfrm>
          <a:prstGeom prst="rect">
            <a:avLst/>
          </a:prstGeom>
          <a:noFill/>
          <a:ln>
            <a:noFill/>
          </a:ln>
        </p:spPr>
        <p:txBody>
          <a:bodyPr spcFirstLastPara="1" wrap="square" lIns="217700" tIns="108850" rIns="217700" bIns="108850" anchor="ctr" anchorCtr="0">
            <a:noAutofit/>
          </a:bodyPr>
          <a:lstStyle/>
          <a:p>
            <a:pPr marL="0" lvl="0" indent="0" algn="ctr" rtl="0">
              <a:spcBef>
                <a:spcPts val="0"/>
              </a:spcBef>
              <a:spcAft>
                <a:spcPts val="0"/>
              </a:spcAft>
              <a:buClr>
                <a:srgbClr val="002060"/>
              </a:buClr>
              <a:buSzPts val="7200"/>
              <a:buFont typeface="Calibri"/>
              <a:buNone/>
            </a:pPr>
            <a:r>
              <a:rPr lang="da-DK" sz="7200" b="1" i="1" u="sng">
                <a:solidFill>
                  <a:srgbClr val="002060"/>
                </a:solidFill>
              </a:rPr>
              <a:t>Підготувати </a:t>
            </a:r>
            <a:r>
              <a:rPr lang="da-DK" sz="6600" b="1" i="1" u="sng">
                <a:solidFill>
                  <a:srgbClr val="002060"/>
                </a:solidFill>
              </a:rPr>
              <a:t>для засновника клопотання</a:t>
            </a:r>
            <a:endParaRPr sz="6600" i="1" u="sng">
              <a:solidFill>
                <a:srgbClr val="002060"/>
              </a:solidFill>
            </a:endParaRPr>
          </a:p>
        </p:txBody>
      </p:sp>
      <p:grpSp>
        <p:nvGrpSpPr>
          <p:cNvPr id="240" name="Google Shape;240;p30"/>
          <p:cNvGrpSpPr/>
          <p:nvPr/>
        </p:nvGrpSpPr>
        <p:grpSpPr>
          <a:xfrm>
            <a:off x="6153150" y="2546672"/>
            <a:ext cx="16910049" cy="10137990"/>
            <a:chOff x="0" y="0"/>
            <a:chExt cx="16910049" cy="10137990"/>
          </a:xfrm>
        </p:grpSpPr>
        <p:sp>
          <p:nvSpPr>
            <p:cNvPr id="241" name="Google Shape;241;p30"/>
            <p:cNvSpPr/>
            <p:nvPr/>
          </p:nvSpPr>
          <p:spPr>
            <a:xfrm>
              <a:off x="0" y="0"/>
              <a:ext cx="16910049" cy="3247880"/>
            </a:xfrm>
            <a:prstGeom prst="rect">
              <a:avLst/>
            </a:prstGeom>
            <a:gradFill>
              <a:gsLst>
                <a:gs pos="0">
                  <a:srgbClr val="99EAFF"/>
                </a:gs>
                <a:gs pos="35000">
                  <a:srgbClr val="B8F1FF"/>
                </a:gs>
                <a:gs pos="100000">
                  <a:srgbClr val="E2FBFF"/>
                </a:gs>
              </a:gsLst>
              <a:lin ang="16200000" scaled="0"/>
            </a:gradFill>
            <a:ln w="9525" cap="flat" cmpd="sng">
              <a:solidFill>
                <a:srgbClr val="49ACC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0"/>
            <p:cNvSpPr txBox="1"/>
            <p:nvPr/>
          </p:nvSpPr>
          <p:spPr>
            <a:xfrm>
              <a:off x="0" y="0"/>
              <a:ext cx="16910049" cy="3247880"/>
            </a:xfrm>
            <a:prstGeom prst="rect">
              <a:avLst/>
            </a:prstGeom>
            <a:noFill/>
            <a:ln>
              <a:noFill/>
            </a:ln>
          </p:spPr>
          <p:txBody>
            <a:bodyPr spcFirstLastPara="1" wrap="square" lIns="355600" tIns="203200" rIns="355600" bIns="203200" anchor="ctr" anchorCtr="0">
              <a:noAutofit/>
            </a:bodyPr>
            <a:lstStyle/>
            <a:p>
              <a:pPr marL="0" marR="0" lvl="0" indent="0" algn="l" rtl="0">
                <a:lnSpc>
                  <a:spcPct val="90000"/>
                </a:lnSpc>
                <a:spcBef>
                  <a:spcPts val="0"/>
                </a:spcBef>
                <a:spcAft>
                  <a:spcPts val="0"/>
                </a:spcAft>
                <a:buClr>
                  <a:srgbClr val="000000"/>
                </a:buClr>
                <a:buSzPts val="5000"/>
                <a:buFont typeface="Arial"/>
                <a:buNone/>
              </a:pPr>
              <a:r>
                <a:rPr lang="da-DK" sz="5000" b="0" i="0" u="none" strike="noStrike" cap="none">
                  <a:solidFill>
                    <a:schemeClr val="dk1"/>
                  </a:solidFill>
                  <a:latin typeface="Arial"/>
                  <a:ea typeface="Arial"/>
                  <a:cs typeface="Arial"/>
                  <a:sym typeface="Arial"/>
                </a:rPr>
                <a:t>про </a:t>
              </a:r>
              <a:r>
                <a:rPr lang="da-DK" sz="5000" b="1" i="0" u="none" strike="noStrike" cap="none">
                  <a:solidFill>
                    <a:schemeClr val="dk1"/>
                  </a:solidFill>
                  <a:latin typeface="Arial"/>
                  <a:ea typeface="Arial"/>
                  <a:cs typeface="Arial"/>
                  <a:sym typeface="Arial"/>
                </a:rPr>
                <a:t>потреби в облаштуванні освітнього середовища </a:t>
              </a:r>
              <a:r>
                <a:rPr lang="da-DK" sz="5000" b="0" i="0" u="none" strike="noStrike" cap="none">
                  <a:solidFill>
                    <a:schemeClr val="dk1"/>
                  </a:solidFill>
                  <a:latin typeface="Arial"/>
                  <a:ea typeface="Arial"/>
                  <a:cs typeface="Arial"/>
                  <a:sym typeface="Arial"/>
                </a:rPr>
                <a:t>згідно з нормами або вимогами універсального дизайну та розумного пристосування, що враховує індивідуальні потреби та можливості учнів з ООП:</a:t>
              </a:r>
              <a:endParaRPr/>
            </a:p>
          </p:txBody>
        </p:sp>
        <p:sp>
          <p:nvSpPr>
            <p:cNvPr id="243" name="Google Shape;243;p30"/>
            <p:cNvSpPr/>
            <p:nvPr/>
          </p:nvSpPr>
          <p:spPr>
            <a:xfrm>
              <a:off x="0" y="3536266"/>
              <a:ext cx="16910049" cy="6601724"/>
            </a:xfrm>
            <a:prstGeom prst="rect">
              <a:avLst/>
            </a:prstGeom>
            <a:solidFill>
              <a:srgbClr val="CDE1E8">
                <a:alpha val="89803"/>
              </a:srgbClr>
            </a:solidFill>
            <a:ln w="9525" cap="flat" cmpd="sng">
              <a:solidFill>
                <a:srgbClr val="CDE1E8">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0"/>
            <p:cNvSpPr txBox="1"/>
            <p:nvPr/>
          </p:nvSpPr>
          <p:spPr>
            <a:xfrm>
              <a:off x="0" y="3536266"/>
              <a:ext cx="16910049" cy="6601724"/>
            </a:xfrm>
            <a:prstGeom prst="rect">
              <a:avLst/>
            </a:prstGeom>
            <a:noFill/>
            <a:ln>
              <a:noFill/>
            </a:ln>
          </p:spPr>
          <p:txBody>
            <a:bodyPr spcFirstLastPara="1" wrap="square" lIns="266700" tIns="266700" rIns="355600" bIns="400050" anchor="t" anchorCtr="0">
              <a:noAutofit/>
            </a:bodyPr>
            <a:lstStyle/>
            <a:p>
              <a:pPr marL="285750" marR="0" lvl="1" indent="-317500" algn="l" rtl="0">
                <a:lnSpc>
                  <a:spcPct val="90000"/>
                </a:lnSpc>
                <a:spcBef>
                  <a:spcPts val="0"/>
                </a:spcBef>
                <a:spcAft>
                  <a:spcPts val="0"/>
                </a:spcAft>
                <a:buClr>
                  <a:srgbClr val="000000"/>
                </a:buClr>
                <a:buSzPts val="5000"/>
                <a:buFont typeface="Arial"/>
                <a:buChar char="•"/>
              </a:pPr>
              <a:r>
                <a:rPr lang="da-DK" sz="5000" b="0" i="0" u="none" strike="noStrike" cap="none">
                  <a:solidFill>
                    <a:srgbClr val="000000"/>
                  </a:solidFill>
                  <a:latin typeface="Arial"/>
                  <a:ea typeface="Arial"/>
                  <a:cs typeface="Arial"/>
                  <a:sym typeface="Arial"/>
                </a:rPr>
                <a:t>щодо облаштування та обладнання  </a:t>
              </a:r>
              <a:r>
                <a:rPr lang="da-DK" sz="5000" b="1" i="0" u="none" strike="noStrike" cap="none">
                  <a:solidFill>
                    <a:srgbClr val="000000"/>
                  </a:solidFill>
                  <a:latin typeface="Arial"/>
                  <a:ea typeface="Arial"/>
                  <a:cs typeface="Arial"/>
                  <a:sym typeface="Arial"/>
                </a:rPr>
                <a:t>ресурсної кімнати, медіатеки, навчальних кабінетів та кабінетів фахівців</a:t>
              </a:r>
              <a:r>
                <a:rPr lang="da-DK" sz="5000" b="0" i="0" u="none" strike="noStrike" cap="none">
                  <a:solidFill>
                    <a:srgbClr val="000000"/>
                  </a:solidFill>
                  <a:latin typeface="Arial"/>
                  <a:ea typeface="Arial"/>
                  <a:cs typeface="Arial"/>
                  <a:sym typeface="Arial"/>
                </a:rPr>
                <a:t>, що надають корекційно-розвиткові послуги, враховуючи потреби дітей з ООП;</a:t>
              </a:r>
              <a:endParaRPr/>
            </a:p>
            <a:p>
              <a:pPr marL="285750" marR="0" lvl="1" indent="0" algn="l" rtl="0">
                <a:lnSpc>
                  <a:spcPct val="90000"/>
                </a:lnSpc>
                <a:spcBef>
                  <a:spcPts val="750"/>
                </a:spcBef>
                <a:spcAft>
                  <a:spcPts val="0"/>
                </a:spcAft>
                <a:buClr>
                  <a:srgbClr val="000000"/>
                </a:buClr>
                <a:buSzPts val="5000"/>
                <a:buFont typeface="Arial"/>
                <a:buNone/>
              </a:pPr>
              <a:endParaRPr sz="5000" b="0" i="0" u="none" strike="noStrike" cap="none">
                <a:solidFill>
                  <a:srgbClr val="000000"/>
                </a:solidFill>
                <a:latin typeface="Arial"/>
                <a:ea typeface="Arial"/>
                <a:cs typeface="Arial"/>
                <a:sym typeface="Arial"/>
              </a:endParaRPr>
            </a:p>
            <a:p>
              <a:pPr marL="285750" marR="0" lvl="1" indent="-317500" algn="l" rtl="0">
                <a:lnSpc>
                  <a:spcPct val="90000"/>
                </a:lnSpc>
                <a:spcBef>
                  <a:spcPts val="750"/>
                </a:spcBef>
                <a:spcAft>
                  <a:spcPts val="0"/>
                </a:spcAft>
                <a:buClr>
                  <a:srgbClr val="000000"/>
                </a:buClr>
                <a:buSzPts val="5000"/>
                <a:buFont typeface="Arial"/>
                <a:buChar char="•"/>
              </a:pPr>
              <a:r>
                <a:rPr lang="da-DK" sz="5000" b="0" i="0" u="none" strike="noStrike" cap="none">
                  <a:solidFill>
                    <a:srgbClr val="000000"/>
                  </a:solidFill>
                  <a:latin typeface="Arial"/>
                  <a:ea typeface="Arial"/>
                  <a:cs typeface="Arial"/>
                  <a:sym typeface="Arial"/>
                </a:rPr>
                <a:t>про потребу у виділенні коштів на </a:t>
              </a:r>
              <a:r>
                <a:rPr lang="da-DK" sz="5000" b="1" i="0" u="none" strike="noStrike" cap="none">
                  <a:solidFill>
                    <a:srgbClr val="000000"/>
                  </a:solidFill>
                  <a:latin typeface="Arial"/>
                  <a:ea typeface="Arial"/>
                  <a:cs typeface="Arial"/>
                  <a:sym typeface="Arial"/>
                </a:rPr>
                <a:t>підвищення кваліфікації педагогічних </a:t>
              </a:r>
              <a:r>
                <a:rPr lang="da-DK" sz="5000" b="0" i="0" u="none" strike="noStrike" cap="none">
                  <a:solidFill>
                    <a:srgbClr val="000000"/>
                  </a:solidFill>
                  <a:latin typeface="Arial"/>
                  <a:ea typeface="Arial"/>
                  <a:cs typeface="Arial"/>
                  <a:sym typeface="Arial"/>
                </a:rPr>
                <a:t>працівників за напрямом інклюзії.</a:t>
              </a:r>
              <a:endParaRPr/>
            </a:p>
          </p:txBody>
        </p:sp>
      </p:grpSp>
      <p:pic>
        <p:nvPicPr>
          <p:cNvPr id="245" name="Google Shape;245;p30" descr="Здания Шаблоны и фоны PowerPoint, темы Google Презентации -  SmileTemplates.com"/>
          <p:cNvPicPr preferRelativeResize="0"/>
          <p:nvPr/>
        </p:nvPicPr>
        <p:blipFill rotWithShape="1">
          <a:blip r:embed="rId3">
            <a:alphaModFix/>
          </a:blip>
          <a:srcRect r="45228" b="1556"/>
          <a:stretch/>
        </p:blipFill>
        <p:spPr>
          <a:xfrm>
            <a:off x="403225" y="1827739"/>
            <a:ext cx="5121275" cy="525949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1"/>
          <p:cNvSpPr txBox="1">
            <a:spLocks noGrp="1"/>
          </p:cNvSpPr>
          <p:nvPr>
            <p:ph type="title"/>
          </p:nvPr>
        </p:nvSpPr>
        <p:spPr>
          <a:xfrm>
            <a:off x="1676400" y="543985"/>
            <a:ext cx="21031199" cy="1521882"/>
          </a:xfrm>
          <a:prstGeom prst="rect">
            <a:avLst/>
          </a:prstGeom>
          <a:noFill/>
          <a:ln>
            <a:noFill/>
          </a:ln>
        </p:spPr>
        <p:txBody>
          <a:bodyPr spcFirstLastPara="1" wrap="square" lIns="217700" tIns="108850" rIns="217700" bIns="108850" anchor="ctr" anchorCtr="0">
            <a:noAutofit/>
          </a:bodyPr>
          <a:lstStyle/>
          <a:p>
            <a:pPr marL="0" lvl="0" indent="0" algn="ctr" rtl="0">
              <a:spcBef>
                <a:spcPts val="0"/>
              </a:spcBef>
              <a:spcAft>
                <a:spcPts val="0"/>
              </a:spcAft>
              <a:buClr>
                <a:srgbClr val="002060"/>
              </a:buClr>
              <a:buSzPts val="5400"/>
              <a:buFont typeface="Calibri"/>
              <a:buNone/>
            </a:pPr>
            <a:r>
              <a:rPr lang="da-DK" sz="5400" b="1" i="1" u="sng">
                <a:solidFill>
                  <a:srgbClr val="002060"/>
                </a:solidFill>
              </a:rPr>
              <a:t>Проаналізувати документи дитини/дітей з ООП </a:t>
            </a:r>
            <a:br>
              <a:rPr lang="da-DK" sz="5400" b="1" i="1" u="sng">
                <a:solidFill>
                  <a:srgbClr val="002060"/>
                </a:solidFill>
              </a:rPr>
            </a:br>
            <a:r>
              <a:rPr lang="da-DK" sz="5400" b="1" i="1" u="sng">
                <a:solidFill>
                  <a:srgbClr val="002060"/>
                </a:solidFill>
              </a:rPr>
              <a:t>та підготувати для засновника:</a:t>
            </a:r>
            <a:endParaRPr sz="5400" i="1" u="sng">
              <a:solidFill>
                <a:srgbClr val="002060"/>
              </a:solidFill>
            </a:endParaRPr>
          </a:p>
        </p:txBody>
      </p:sp>
      <p:grpSp>
        <p:nvGrpSpPr>
          <p:cNvPr id="252" name="Google Shape;252;p31"/>
          <p:cNvGrpSpPr/>
          <p:nvPr/>
        </p:nvGrpSpPr>
        <p:grpSpPr>
          <a:xfrm>
            <a:off x="762000" y="2269067"/>
            <a:ext cx="22993350" cy="10923856"/>
            <a:chOff x="0" y="0"/>
            <a:chExt cx="22993350" cy="10923856"/>
          </a:xfrm>
        </p:grpSpPr>
        <p:sp>
          <p:nvSpPr>
            <p:cNvPr id="253" name="Google Shape;253;p31"/>
            <p:cNvSpPr/>
            <p:nvPr/>
          </p:nvSpPr>
          <p:spPr>
            <a:xfrm>
              <a:off x="0" y="0"/>
              <a:ext cx="22993350" cy="1815627"/>
            </a:xfrm>
            <a:prstGeom prst="roundRect">
              <a:avLst>
                <a:gd name="adj" fmla="val 10000"/>
              </a:avLst>
            </a:prstGeom>
            <a:gradFill>
              <a:gsLst>
                <a:gs pos="0">
                  <a:srgbClr val="99EAFF"/>
                </a:gs>
                <a:gs pos="35000">
                  <a:srgbClr val="B8F1FF"/>
                </a:gs>
                <a:gs pos="100000">
                  <a:srgbClr val="E2FBFF"/>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1"/>
            <p:cNvSpPr txBox="1"/>
            <p:nvPr/>
          </p:nvSpPr>
          <p:spPr>
            <a:xfrm>
              <a:off x="4846361" y="0"/>
              <a:ext cx="18146988" cy="1815627"/>
            </a:xfrm>
            <a:prstGeom prst="rect">
              <a:avLst/>
            </a:prstGeom>
            <a:noFill/>
            <a:ln>
              <a:noFill/>
            </a:ln>
          </p:spPr>
          <p:txBody>
            <a:bodyPr spcFirstLastPara="1" wrap="square" lIns="152400" tIns="152400" rIns="152400" bIns="152400" anchor="ctr" anchorCtr="0">
              <a:noAutofit/>
            </a:bodyPr>
            <a:lstStyle/>
            <a:p>
              <a:pPr marL="0" marR="0" lvl="0" indent="0" algn="l" rtl="0">
                <a:lnSpc>
                  <a:spcPct val="90000"/>
                </a:lnSpc>
                <a:spcBef>
                  <a:spcPts val="0"/>
                </a:spcBef>
                <a:spcAft>
                  <a:spcPts val="0"/>
                </a:spcAft>
                <a:buClr>
                  <a:srgbClr val="000000"/>
                </a:buClr>
                <a:buSzPts val="4000"/>
                <a:buFont typeface="Arial"/>
                <a:buNone/>
              </a:pPr>
              <a:r>
                <a:rPr lang="da-DK" sz="4000" b="1" i="0" u="none" strike="noStrike" cap="none">
                  <a:solidFill>
                    <a:schemeClr val="dk1"/>
                  </a:solidFill>
                  <a:latin typeface="Arial"/>
                  <a:ea typeface="Arial"/>
                  <a:cs typeface="Arial"/>
                  <a:sym typeface="Arial"/>
                </a:rPr>
                <a:t>1. Повідомлення  про відкриття інклюзивного класу</a:t>
              </a:r>
              <a:r>
                <a:rPr lang="da-DK" sz="4000" b="0" i="0" u="none" strike="noStrike" cap="none">
                  <a:solidFill>
                    <a:schemeClr val="dk1"/>
                  </a:solidFill>
                  <a:latin typeface="Arial"/>
                  <a:ea typeface="Arial"/>
                  <a:cs typeface="Arial"/>
                  <a:sym typeface="Arial"/>
                </a:rPr>
                <a:t>.</a:t>
              </a:r>
              <a:endParaRPr/>
            </a:p>
          </p:txBody>
        </p:sp>
        <p:sp>
          <p:nvSpPr>
            <p:cNvPr id="255" name="Google Shape;255;p31"/>
            <p:cNvSpPr/>
            <p:nvPr/>
          </p:nvSpPr>
          <p:spPr>
            <a:xfrm>
              <a:off x="1379332" y="131231"/>
              <a:ext cx="1687711" cy="1667458"/>
            </a:xfrm>
            <a:prstGeom prst="roundRect">
              <a:avLst>
                <a:gd name="adj" fmla="val 10000"/>
              </a:avLst>
            </a:prstGeom>
            <a:blipFill rotWithShape="1">
              <a:blip r:embed="rId3">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1"/>
            <p:cNvSpPr/>
            <p:nvPr/>
          </p:nvSpPr>
          <p:spPr>
            <a:xfrm>
              <a:off x="0" y="2122739"/>
              <a:ext cx="22993350" cy="6135933"/>
            </a:xfrm>
            <a:prstGeom prst="roundRect">
              <a:avLst>
                <a:gd name="adj" fmla="val 10000"/>
              </a:avLst>
            </a:prstGeom>
            <a:gradFill>
              <a:gsLst>
                <a:gs pos="0">
                  <a:srgbClr val="99FF8D"/>
                </a:gs>
                <a:gs pos="35000">
                  <a:srgbClr val="B9FFB0"/>
                </a:gs>
                <a:gs pos="100000">
                  <a:srgbClr val="E1FFDD"/>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1"/>
            <p:cNvSpPr txBox="1"/>
            <p:nvPr/>
          </p:nvSpPr>
          <p:spPr>
            <a:xfrm>
              <a:off x="4846361" y="2122739"/>
              <a:ext cx="18146988" cy="6135933"/>
            </a:xfrm>
            <a:prstGeom prst="rect">
              <a:avLst/>
            </a:prstGeom>
            <a:noFill/>
            <a:ln>
              <a:noFill/>
            </a:ln>
          </p:spPr>
          <p:txBody>
            <a:bodyPr spcFirstLastPara="1" wrap="square" lIns="152400" tIns="152400" rIns="152400" bIns="152400" anchor="ctr" anchorCtr="0">
              <a:noAutofit/>
            </a:bodyPr>
            <a:lstStyle/>
            <a:p>
              <a:pPr marL="0" marR="0" lvl="0" indent="0" algn="l" rtl="0">
                <a:lnSpc>
                  <a:spcPct val="90000"/>
                </a:lnSpc>
                <a:spcBef>
                  <a:spcPts val="0"/>
                </a:spcBef>
                <a:spcAft>
                  <a:spcPts val="0"/>
                </a:spcAft>
                <a:buClr>
                  <a:srgbClr val="000000"/>
                </a:buClr>
                <a:buSzPts val="4000"/>
                <a:buFont typeface="Arial"/>
                <a:buNone/>
              </a:pPr>
              <a:r>
                <a:rPr lang="da-DK" sz="4000" b="1" i="0" u="none" strike="noStrike" cap="none">
                  <a:solidFill>
                    <a:schemeClr val="dk1"/>
                  </a:solidFill>
                  <a:latin typeface="Arial"/>
                  <a:ea typeface="Arial"/>
                  <a:cs typeface="Arial"/>
                  <a:sym typeface="Arial"/>
                </a:rPr>
                <a:t>2. </a:t>
              </a:r>
              <a:r>
                <a:rPr lang="da-DK" sz="3600" b="1" i="0" u="none" strike="noStrike" cap="none">
                  <a:solidFill>
                    <a:schemeClr val="dk1"/>
                  </a:solidFill>
                  <a:latin typeface="Arial"/>
                  <a:ea typeface="Arial"/>
                  <a:cs typeface="Arial"/>
                  <a:sym typeface="Arial"/>
                </a:rPr>
                <a:t>Клопотання</a:t>
              </a:r>
              <a:r>
                <a:rPr lang="da-DK" sz="3600" b="0" i="0" u="none" strike="noStrike" cap="none">
                  <a:solidFill>
                    <a:schemeClr val="dk1"/>
                  </a:solidFill>
                  <a:latin typeface="Arial"/>
                  <a:ea typeface="Arial"/>
                  <a:cs typeface="Arial"/>
                  <a:sym typeface="Arial"/>
                </a:rPr>
                <a:t>:</a:t>
              </a:r>
              <a:endParaRPr/>
            </a:p>
            <a:p>
              <a:pPr marL="0" marR="0" lvl="1" indent="0" algn="just" rtl="0">
                <a:lnSpc>
                  <a:spcPct val="90000"/>
                </a:lnSpc>
                <a:spcBef>
                  <a:spcPts val="1400"/>
                </a:spcBef>
                <a:spcAft>
                  <a:spcPts val="0"/>
                </a:spcAft>
                <a:buClr>
                  <a:srgbClr val="000000"/>
                </a:buClr>
                <a:buSzPts val="3500"/>
                <a:buFont typeface="Arial"/>
                <a:buChar char="•"/>
              </a:pPr>
              <a:r>
                <a:rPr lang="da-DK" sz="3500" b="0" i="0" u="none" strike="noStrike" cap="none">
                  <a:solidFill>
                    <a:schemeClr val="dk1"/>
                  </a:solidFill>
                  <a:latin typeface="Arial"/>
                  <a:ea typeface="Arial"/>
                  <a:cs typeface="Arial"/>
                  <a:sym typeface="Arial"/>
                </a:rPr>
                <a:t> </a:t>
              </a:r>
              <a:r>
                <a:rPr lang="da-DK" sz="3600" b="0" i="0" u="none" strike="noStrike" cap="none">
                  <a:solidFill>
                    <a:schemeClr val="dk1"/>
                  </a:solidFill>
                  <a:latin typeface="Arial"/>
                  <a:ea typeface="Arial"/>
                  <a:cs typeface="Arial"/>
                  <a:sym typeface="Arial"/>
                </a:rPr>
                <a:t>про </a:t>
              </a:r>
              <a:r>
                <a:rPr lang="da-DK" sz="3600" b="1" i="0" u="none" strike="noStrike" cap="none">
                  <a:solidFill>
                    <a:schemeClr val="dk1"/>
                  </a:solidFill>
                  <a:latin typeface="Arial"/>
                  <a:ea typeface="Arial"/>
                  <a:cs typeface="Arial"/>
                  <a:sym typeface="Arial"/>
                </a:rPr>
                <a:t>введення до штатного розпису </a:t>
              </a:r>
              <a:r>
                <a:rPr lang="da-DK" sz="3600" b="0" i="0" u="none" strike="noStrike" cap="none">
                  <a:solidFill>
                    <a:schemeClr val="dk1"/>
                  </a:solidFill>
                  <a:latin typeface="Arial"/>
                  <a:ea typeface="Arial"/>
                  <a:cs typeface="Arial"/>
                  <a:sym typeface="Arial"/>
                </a:rPr>
                <a:t>відповідних посад працівників (вчителя-логопеда, сурдопедагога, тифлопедагога, олігофренопедагога) за наявності навантаження не менше, ніж 9 навчальних годин на тиждень, виходячи з норми на ставку 18 навчальних годин на тиждень  (наказ МОН України від 01.02.2018 № 90) і забезпечити їх фінансування;</a:t>
              </a:r>
              <a:endParaRPr/>
            </a:p>
            <a:p>
              <a:pPr marL="285750" marR="0" lvl="1" indent="-285750" algn="just" rtl="0">
                <a:lnSpc>
                  <a:spcPct val="90000"/>
                </a:lnSpc>
                <a:spcBef>
                  <a:spcPts val="540"/>
                </a:spcBef>
                <a:spcAft>
                  <a:spcPts val="0"/>
                </a:spcAft>
                <a:buClr>
                  <a:srgbClr val="000000"/>
                </a:buClr>
                <a:buSzPts val="3600"/>
                <a:buFont typeface="Arial"/>
                <a:buChar char="•"/>
              </a:pPr>
              <a:r>
                <a:rPr lang="da-DK" sz="3600" b="0" i="0" u="none" strike="noStrike" cap="none">
                  <a:solidFill>
                    <a:schemeClr val="dk1"/>
                  </a:solidFill>
                  <a:latin typeface="Arial"/>
                  <a:ea typeface="Arial"/>
                  <a:cs typeface="Arial"/>
                  <a:sym typeface="Arial"/>
                </a:rPr>
                <a:t> про забезпечення доступу учнів з ООП до мережі Інтернет, до термінального та спеціального </a:t>
              </a:r>
              <a:r>
                <a:rPr lang="da-DK" sz="3600" b="1" i="0" u="none" strike="noStrike" cap="none">
                  <a:solidFill>
                    <a:schemeClr val="dk1"/>
                  </a:solidFill>
                  <a:latin typeface="Arial"/>
                  <a:ea typeface="Arial"/>
                  <a:cs typeface="Arial"/>
                  <a:sym typeface="Arial"/>
                </a:rPr>
                <a:t>допоміжного обладнання</a:t>
              </a:r>
              <a:r>
                <a:rPr lang="da-DK" sz="3600" b="0" i="0" u="none" strike="noStrike" cap="none">
                  <a:solidFill>
                    <a:schemeClr val="dk1"/>
                  </a:solidFill>
                  <a:latin typeface="Arial"/>
                  <a:ea typeface="Arial"/>
                  <a:cs typeface="Arial"/>
                  <a:sym typeface="Arial"/>
                </a:rPr>
                <a:t>,  необхідними допоміжними засобами для навчання;</a:t>
              </a:r>
              <a:endParaRPr/>
            </a:p>
            <a:p>
              <a:pPr marL="285750" marR="0" lvl="1" indent="-285750" algn="just" rtl="0">
                <a:lnSpc>
                  <a:spcPct val="90000"/>
                </a:lnSpc>
                <a:spcBef>
                  <a:spcPts val="540"/>
                </a:spcBef>
                <a:spcAft>
                  <a:spcPts val="0"/>
                </a:spcAft>
                <a:buClr>
                  <a:srgbClr val="000000"/>
                </a:buClr>
                <a:buSzPts val="3600"/>
                <a:buFont typeface="Arial"/>
                <a:buChar char="•"/>
              </a:pPr>
              <a:r>
                <a:rPr lang="da-DK" sz="3600" b="0" i="0" u="none" strike="noStrike" cap="none">
                  <a:solidFill>
                    <a:schemeClr val="dk1"/>
                  </a:solidFill>
                  <a:latin typeface="Arial"/>
                  <a:ea typeface="Arial"/>
                  <a:cs typeface="Arial"/>
                  <a:sym typeface="Arial"/>
                </a:rPr>
                <a:t> про відкриття </a:t>
              </a:r>
              <a:r>
                <a:rPr lang="da-DK" sz="3600" b="1" i="0" u="none" strike="noStrike" cap="none">
                  <a:solidFill>
                    <a:schemeClr val="dk1"/>
                  </a:solidFill>
                  <a:latin typeface="Arial"/>
                  <a:ea typeface="Arial"/>
                  <a:cs typeface="Arial"/>
                  <a:sym typeface="Arial"/>
                </a:rPr>
                <a:t>групи подовженого дня  </a:t>
              </a:r>
              <a:r>
                <a:rPr lang="da-DK" sz="3600" b="0" i="0" u="none" strike="noStrike" cap="none">
                  <a:solidFill>
                    <a:schemeClr val="dk1"/>
                  </a:solidFill>
                  <a:latin typeface="Arial"/>
                  <a:ea typeface="Arial"/>
                  <a:cs typeface="Arial"/>
                  <a:sym typeface="Arial"/>
                </a:rPr>
                <a:t>(за заявою батьків учня з ООП). Розглянути можливість надання соціальної послуги асистента дитини під час відвідування ГПД;  </a:t>
              </a:r>
              <a:endParaRPr/>
            </a:p>
            <a:p>
              <a:pPr marL="285750" marR="0" lvl="1" indent="-285750" algn="just" rtl="0">
                <a:lnSpc>
                  <a:spcPct val="90000"/>
                </a:lnSpc>
                <a:spcBef>
                  <a:spcPts val="540"/>
                </a:spcBef>
                <a:spcAft>
                  <a:spcPts val="0"/>
                </a:spcAft>
                <a:buClr>
                  <a:srgbClr val="000000"/>
                </a:buClr>
                <a:buSzPts val="3600"/>
                <a:buFont typeface="Arial"/>
                <a:buChar char="•"/>
              </a:pPr>
              <a:r>
                <a:rPr lang="da-DK" sz="3600" b="0" i="0" u="none" strike="noStrike" cap="none">
                  <a:solidFill>
                    <a:schemeClr val="dk1"/>
                  </a:solidFill>
                  <a:latin typeface="Arial"/>
                  <a:ea typeface="Arial"/>
                  <a:cs typeface="Arial"/>
                  <a:sym typeface="Arial"/>
                </a:rPr>
                <a:t> про організацію </a:t>
              </a:r>
              <a:r>
                <a:rPr lang="da-DK" sz="3600" b="1" i="0" u="none" strike="noStrike" cap="none">
                  <a:solidFill>
                    <a:schemeClr val="dk1"/>
                  </a:solidFill>
                  <a:latin typeface="Arial"/>
                  <a:ea typeface="Arial"/>
                  <a:cs typeface="Arial"/>
                  <a:sym typeface="Arial"/>
                </a:rPr>
                <a:t>підвезення учнів з ООП </a:t>
              </a:r>
              <a:r>
                <a:rPr lang="da-DK" sz="3600" b="0" i="0" u="none" strike="noStrike" cap="none">
                  <a:solidFill>
                    <a:schemeClr val="dk1"/>
                  </a:solidFill>
                  <a:latin typeface="Arial"/>
                  <a:ea typeface="Arial"/>
                  <a:cs typeface="Arial"/>
                  <a:sym typeface="Arial"/>
                </a:rPr>
                <a:t>(за потреби).</a:t>
              </a:r>
              <a:endParaRPr/>
            </a:p>
          </p:txBody>
        </p:sp>
        <p:sp>
          <p:nvSpPr>
            <p:cNvPr id="258" name="Google Shape;258;p31"/>
            <p:cNvSpPr/>
            <p:nvPr/>
          </p:nvSpPr>
          <p:spPr>
            <a:xfrm>
              <a:off x="1169701" y="4239606"/>
              <a:ext cx="1916403" cy="1892381"/>
            </a:xfrm>
            <a:prstGeom prst="roundRect">
              <a:avLst>
                <a:gd name="adj" fmla="val 10000"/>
              </a:avLst>
            </a:prstGeom>
            <a:blipFill rotWithShape="1">
              <a:blip r:embed="rId3">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1"/>
            <p:cNvSpPr/>
            <p:nvPr/>
          </p:nvSpPr>
          <p:spPr>
            <a:xfrm>
              <a:off x="0" y="8446943"/>
              <a:ext cx="22993350" cy="2476913"/>
            </a:xfrm>
            <a:prstGeom prst="roundRect">
              <a:avLst>
                <a:gd name="adj" fmla="val 10000"/>
              </a:avLst>
            </a:prstGeom>
            <a:gradFill>
              <a:gsLst>
                <a:gs pos="0">
                  <a:srgbClr val="FFBB82"/>
                </a:gs>
                <a:gs pos="35000">
                  <a:srgbClr val="FFCFA8"/>
                </a:gs>
                <a:gs pos="100000">
                  <a:srgbClr val="FFEBD9"/>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1"/>
            <p:cNvSpPr txBox="1"/>
            <p:nvPr/>
          </p:nvSpPr>
          <p:spPr>
            <a:xfrm>
              <a:off x="4846361" y="8446943"/>
              <a:ext cx="18146988" cy="2476913"/>
            </a:xfrm>
            <a:prstGeom prst="rect">
              <a:avLst/>
            </a:prstGeom>
            <a:noFill/>
            <a:ln>
              <a:noFill/>
            </a:ln>
          </p:spPr>
          <p:txBody>
            <a:bodyPr spcFirstLastPara="1" wrap="square" lIns="152400" tIns="152400" rIns="152400" bIns="152400" anchor="ctr" anchorCtr="0">
              <a:noAutofit/>
            </a:bodyPr>
            <a:lstStyle/>
            <a:p>
              <a:pPr marL="0" marR="0" lvl="0" indent="0" algn="l" rtl="0">
                <a:lnSpc>
                  <a:spcPct val="90000"/>
                </a:lnSpc>
                <a:spcBef>
                  <a:spcPts val="0"/>
                </a:spcBef>
                <a:spcAft>
                  <a:spcPts val="0"/>
                </a:spcAft>
                <a:buClr>
                  <a:srgbClr val="000000"/>
                </a:buClr>
                <a:buSzPts val="4000"/>
                <a:buFont typeface="Arial"/>
                <a:buNone/>
              </a:pPr>
              <a:r>
                <a:rPr lang="da-DK" sz="4000" b="1" i="0" u="none" strike="noStrike" cap="none">
                  <a:solidFill>
                    <a:schemeClr val="dk1"/>
                  </a:solidFill>
                  <a:latin typeface="Arial"/>
                  <a:ea typeface="Arial"/>
                  <a:cs typeface="Arial"/>
                  <a:sym typeface="Arial"/>
                </a:rPr>
                <a:t>3. Звернення </a:t>
              </a:r>
              <a:r>
                <a:rPr lang="da-DK" sz="4000" b="0" i="0" u="none" strike="noStrike" cap="none">
                  <a:solidFill>
                    <a:schemeClr val="dk1"/>
                  </a:solidFill>
                  <a:latin typeface="Arial"/>
                  <a:ea typeface="Arial"/>
                  <a:cs typeface="Arial"/>
                  <a:sym typeface="Arial"/>
                </a:rPr>
                <a:t>щодо забезпечення  педагогам, які працюють в інклюзивних класах, доплати у граничному розмірі </a:t>
              </a:r>
              <a:r>
                <a:rPr lang="da-DK" sz="4000" b="1" i="0" u="none" strike="noStrike" cap="none">
                  <a:solidFill>
                    <a:schemeClr val="dk1"/>
                  </a:solidFill>
                  <a:latin typeface="Arial"/>
                  <a:ea typeface="Arial"/>
                  <a:cs typeface="Arial"/>
                  <a:sym typeface="Arial"/>
                </a:rPr>
                <a:t>20% від посадового окладу</a:t>
              </a:r>
              <a:r>
                <a:rPr lang="da-DK" sz="4000" b="0" i="0" u="none" strike="noStrike" cap="none">
                  <a:solidFill>
                    <a:schemeClr val="dk1"/>
                  </a:solidFill>
                  <a:latin typeface="Arial"/>
                  <a:ea typeface="Arial"/>
                  <a:cs typeface="Arial"/>
                  <a:sym typeface="Arial"/>
                </a:rPr>
                <a:t>. </a:t>
              </a:r>
              <a:endParaRPr/>
            </a:p>
          </p:txBody>
        </p:sp>
        <p:sp>
          <p:nvSpPr>
            <p:cNvPr id="261" name="Google Shape;261;p31"/>
            <p:cNvSpPr/>
            <p:nvPr/>
          </p:nvSpPr>
          <p:spPr>
            <a:xfrm>
              <a:off x="1207801" y="8760887"/>
              <a:ext cx="1992603" cy="1776343"/>
            </a:xfrm>
            <a:prstGeom prst="roundRect">
              <a:avLst>
                <a:gd name="adj" fmla="val 10000"/>
              </a:avLst>
            </a:prstGeom>
            <a:blipFill rotWithShape="1">
              <a:blip r:embed="rId4">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4"/>
          <p:cNvSpPr txBox="1">
            <a:spLocks noGrp="1"/>
          </p:cNvSpPr>
          <p:nvPr>
            <p:ph type="title"/>
          </p:nvPr>
        </p:nvSpPr>
        <p:spPr>
          <a:xfrm>
            <a:off x="1219200" y="549276"/>
            <a:ext cx="21945600" cy="1254124"/>
          </a:xfrm>
          <a:prstGeom prst="rect">
            <a:avLst/>
          </a:prstGeom>
          <a:noFill/>
          <a:ln>
            <a:noFill/>
          </a:ln>
        </p:spPr>
        <p:txBody>
          <a:bodyPr spcFirstLastPara="1" wrap="square" lIns="217700" tIns="108850" rIns="217700" bIns="108850" anchor="ctr" anchorCtr="0">
            <a:normAutofit fontScale="90000"/>
          </a:bodyPr>
          <a:lstStyle/>
          <a:p>
            <a:pPr marL="0" lvl="0" indent="0" algn="ctr" rtl="0">
              <a:spcBef>
                <a:spcPts val="0"/>
              </a:spcBef>
              <a:spcAft>
                <a:spcPts val="0"/>
              </a:spcAft>
              <a:buClr>
                <a:srgbClr val="660066"/>
              </a:buClr>
              <a:buSzPct val="100000"/>
              <a:buFont typeface="Calibri"/>
              <a:buNone/>
            </a:pPr>
            <a:r>
              <a:rPr lang="da-DK" sz="8800" b="1" i="1" u="sng">
                <a:solidFill>
                  <a:srgbClr val="660066"/>
                </a:solidFill>
              </a:rPr>
              <a:t>Завдання керівника закладу</a:t>
            </a:r>
            <a:endParaRPr/>
          </a:p>
        </p:txBody>
      </p:sp>
      <p:grpSp>
        <p:nvGrpSpPr>
          <p:cNvPr id="267" name="Google Shape;267;p34"/>
          <p:cNvGrpSpPr/>
          <p:nvPr/>
        </p:nvGrpSpPr>
        <p:grpSpPr>
          <a:xfrm>
            <a:off x="279400" y="2588403"/>
            <a:ext cx="23695932" cy="10082249"/>
            <a:chOff x="0" y="531003"/>
            <a:chExt cx="23695932" cy="10082249"/>
          </a:xfrm>
        </p:grpSpPr>
        <p:sp>
          <p:nvSpPr>
            <p:cNvPr id="268" name="Google Shape;268;p34"/>
            <p:cNvSpPr/>
            <p:nvPr/>
          </p:nvSpPr>
          <p:spPr>
            <a:xfrm>
              <a:off x="0" y="531003"/>
              <a:ext cx="13092489" cy="3034017"/>
            </a:xfrm>
            <a:prstGeom prst="rect">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4"/>
            <p:cNvSpPr txBox="1"/>
            <p:nvPr/>
          </p:nvSpPr>
          <p:spPr>
            <a:xfrm>
              <a:off x="0" y="531003"/>
              <a:ext cx="13092489" cy="3034017"/>
            </a:xfrm>
            <a:prstGeom prst="rect">
              <a:avLst/>
            </a:prstGeom>
            <a:noFill/>
            <a:ln>
              <a:noFill/>
            </a:ln>
          </p:spPr>
          <p:txBody>
            <a:bodyPr spcFirstLastPara="1" wrap="square" lIns="2055025" tIns="152400" rIns="152400"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rgbClr val="002060"/>
                  </a:solidFill>
                  <a:latin typeface="Arial"/>
                  <a:ea typeface="Arial"/>
                  <a:cs typeface="Arial"/>
                  <a:sym typeface="Arial"/>
                </a:rPr>
                <a:t>Забезпечити доплату у розмірі 20 % від окладу. Педагоги, які працюють в інклюзивних класах, мають додаткове навантаження.</a:t>
              </a:r>
              <a:endParaRPr sz="4000" b="0" i="0" u="none" strike="noStrike" cap="none">
                <a:solidFill>
                  <a:schemeClr val="dk1"/>
                </a:solidFill>
                <a:latin typeface="Arial"/>
                <a:ea typeface="Arial"/>
                <a:cs typeface="Arial"/>
                <a:sym typeface="Arial"/>
              </a:endParaRPr>
            </a:p>
          </p:txBody>
        </p:sp>
        <p:sp>
          <p:nvSpPr>
            <p:cNvPr id="270" name="Google Shape;270;p34"/>
            <p:cNvSpPr/>
            <p:nvPr/>
          </p:nvSpPr>
          <p:spPr>
            <a:xfrm>
              <a:off x="209557" y="780298"/>
              <a:ext cx="1908903" cy="1505793"/>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4"/>
            <p:cNvSpPr/>
            <p:nvPr/>
          </p:nvSpPr>
          <p:spPr>
            <a:xfrm>
              <a:off x="13987076" y="816747"/>
              <a:ext cx="9708856" cy="3034017"/>
            </a:xfrm>
            <a:prstGeom prst="rect">
              <a:avLst/>
            </a:prstGeom>
            <a:gradFill>
              <a:gsLst>
                <a:gs pos="0">
                  <a:srgbClr val="BABABA"/>
                </a:gs>
                <a:gs pos="35000">
                  <a:srgbClr val="CFCFCF"/>
                </a:gs>
                <a:gs pos="100000">
                  <a:srgbClr val="EDEDED"/>
                </a:gs>
              </a:gsLst>
              <a:lin ang="16200000" scaled="0"/>
            </a:gradFill>
            <a:ln w="9525"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4"/>
            <p:cNvSpPr txBox="1"/>
            <p:nvPr/>
          </p:nvSpPr>
          <p:spPr>
            <a:xfrm>
              <a:off x="13987076" y="816747"/>
              <a:ext cx="9708856" cy="3034017"/>
            </a:xfrm>
            <a:prstGeom prst="rect">
              <a:avLst/>
            </a:prstGeom>
            <a:noFill/>
            <a:ln>
              <a:noFill/>
            </a:ln>
          </p:spPr>
          <p:txBody>
            <a:bodyPr spcFirstLastPara="1" wrap="square" lIns="2055025" tIns="152400" rIns="152400"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rgbClr val="002060"/>
                  </a:solidFill>
                  <a:latin typeface="Arial"/>
                  <a:ea typeface="Arial"/>
                  <a:cs typeface="Arial"/>
                  <a:sym typeface="Arial"/>
                </a:rPr>
                <a:t>Розробити чіткі посадові інструкції для асистентів вчителя та вчителя.</a:t>
              </a:r>
              <a:endParaRPr sz="4000" b="0" i="0" u="none" strike="noStrike" cap="none">
                <a:solidFill>
                  <a:schemeClr val="dk1"/>
                </a:solidFill>
                <a:latin typeface="Arial"/>
                <a:ea typeface="Arial"/>
                <a:cs typeface="Arial"/>
                <a:sym typeface="Arial"/>
              </a:endParaRPr>
            </a:p>
          </p:txBody>
        </p:sp>
        <p:sp>
          <p:nvSpPr>
            <p:cNvPr id="273" name="Google Shape;273;p34"/>
            <p:cNvSpPr/>
            <p:nvPr/>
          </p:nvSpPr>
          <p:spPr>
            <a:xfrm>
              <a:off x="13468237" y="1105003"/>
              <a:ext cx="2123812" cy="1580307"/>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4"/>
            <p:cNvSpPr/>
            <p:nvPr/>
          </p:nvSpPr>
          <p:spPr>
            <a:xfrm>
              <a:off x="1718436" y="4197991"/>
              <a:ext cx="9708856" cy="3034017"/>
            </a:xfrm>
            <a:prstGeom prst="rect">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4"/>
            <p:cNvSpPr txBox="1"/>
            <p:nvPr/>
          </p:nvSpPr>
          <p:spPr>
            <a:xfrm>
              <a:off x="1718436" y="4197991"/>
              <a:ext cx="9708856" cy="3034017"/>
            </a:xfrm>
            <a:prstGeom prst="rect">
              <a:avLst/>
            </a:prstGeom>
            <a:noFill/>
            <a:ln>
              <a:noFill/>
            </a:ln>
          </p:spPr>
          <p:txBody>
            <a:bodyPr spcFirstLastPara="1" wrap="square" lIns="2055025" tIns="152400" rIns="152400"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rgbClr val="002060"/>
                  </a:solidFill>
                  <a:latin typeface="Arial"/>
                  <a:ea typeface="Arial"/>
                  <a:cs typeface="Arial"/>
                  <a:sym typeface="Arial"/>
                </a:rPr>
                <a:t>Сприяти і підтримувати співпрацю між вчителями і асистентами.</a:t>
              </a:r>
              <a:endParaRPr sz="4000" b="0" i="0" u="none" strike="noStrike" cap="none">
                <a:solidFill>
                  <a:schemeClr val="dk1"/>
                </a:solidFill>
                <a:latin typeface="Arial"/>
                <a:ea typeface="Arial"/>
                <a:cs typeface="Arial"/>
                <a:sym typeface="Arial"/>
              </a:endParaRPr>
            </a:p>
          </p:txBody>
        </p:sp>
        <p:sp>
          <p:nvSpPr>
            <p:cNvPr id="276" name="Google Shape;276;p34"/>
            <p:cNvSpPr/>
            <p:nvPr/>
          </p:nvSpPr>
          <p:spPr>
            <a:xfrm>
              <a:off x="1313901" y="4381500"/>
              <a:ext cx="2123812" cy="1942205"/>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4"/>
            <p:cNvSpPr/>
            <p:nvPr/>
          </p:nvSpPr>
          <p:spPr>
            <a:xfrm>
              <a:off x="11963783" y="4197991"/>
              <a:ext cx="10420515" cy="3034017"/>
            </a:xfrm>
            <a:prstGeom prst="rect">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4"/>
            <p:cNvSpPr txBox="1"/>
            <p:nvPr/>
          </p:nvSpPr>
          <p:spPr>
            <a:xfrm>
              <a:off x="11963783" y="4197991"/>
              <a:ext cx="10420515" cy="3034017"/>
            </a:xfrm>
            <a:prstGeom prst="rect">
              <a:avLst/>
            </a:prstGeom>
            <a:noFill/>
            <a:ln>
              <a:noFill/>
            </a:ln>
          </p:spPr>
          <p:txBody>
            <a:bodyPr spcFirstLastPara="1" wrap="square" lIns="2055025" tIns="152400" rIns="152400"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rgbClr val="002060"/>
                  </a:solidFill>
                  <a:latin typeface="Arial"/>
                  <a:ea typeface="Arial"/>
                  <a:cs typeface="Arial"/>
                  <a:sym typeface="Arial"/>
                </a:rPr>
                <a:t>Директор школи як голова Команди супроводу має пояснити батькам дитини їхню роль та завдання для ефективної роботи Команди.</a:t>
              </a:r>
              <a:endParaRPr sz="4000" b="0" i="0" u="none" strike="noStrike" cap="none">
                <a:solidFill>
                  <a:schemeClr val="dk1"/>
                </a:solidFill>
                <a:latin typeface="Arial"/>
                <a:ea typeface="Arial"/>
                <a:cs typeface="Arial"/>
                <a:sym typeface="Arial"/>
              </a:endParaRPr>
            </a:p>
          </p:txBody>
        </p:sp>
        <p:sp>
          <p:nvSpPr>
            <p:cNvPr id="279" name="Google Shape;279;p34"/>
            <p:cNvSpPr/>
            <p:nvPr/>
          </p:nvSpPr>
          <p:spPr>
            <a:xfrm>
              <a:off x="11743621" y="4448130"/>
              <a:ext cx="2123812" cy="1732744"/>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4"/>
            <p:cNvSpPr/>
            <p:nvPr/>
          </p:nvSpPr>
          <p:spPr>
            <a:xfrm>
              <a:off x="7196939" y="7579235"/>
              <a:ext cx="9708856" cy="3034017"/>
            </a:xfrm>
            <a:prstGeom prst="rect">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4"/>
            <p:cNvSpPr txBox="1"/>
            <p:nvPr/>
          </p:nvSpPr>
          <p:spPr>
            <a:xfrm>
              <a:off x="7196939" y="7579235"/>
              <a:ext cx="9708856" cy="3034017"/>
            </a:xfrm>
            <a:prstGeom prst="rect">
              <a:avLst/>
            </a:prstGeom>
            <a:noFill/>
            <a:ln>
              <a:noFill/>
            </a:ln>
          </p:spPr>
          <p:txBody>
            <a:bodyPr spcFirstLastPara="1" wrap="square" lIns="20550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0" i="0" u="none" strike="noStrike" cap="none">
                  <a:solidFill>
                    <a:srgbClr val="002060"/>
                  </a:solidFill>
                  <a:latin typeface="Arial"/>
                  <a:ea typeface="Arial"/>
                  <a:cs typeface="Arial"/>
                  <a:sym typeface="Arial"/>
                </a:rPr>
                <a:t>Знаходити шляхи налагодження командної роботи між педагогами та батьками в Команді супроводу.</a:t>
              </a:r>
              <a:endParaRPr sz="4400" b="0" i="0" u="none" strike="noStrike" cap="none">
                <a:solidFill>
                  <a:schemeClr val="dk1"/>
                </a:solidFill>
                <a:latin typeface="Arial"/>
                <a:ea typeface="Arial"/>
                <a:cs typeface="Arial"/>
                <a:sym typeface="Arial"/>
              </a:endParaRPr>
            </a:p>
          </p:txBody>
        </p:sp>
        <p:sp>
          <p:nvSpPr>
            <p:cNvPr id="282" name="Google Shape;282;p34"/>
            <p:cNvSpPr/>
            <p:nvPr/>
          </p:nvSpPr>
          <p:spPr>
            <a:xfrm>
              <a:off x="6792404" y="7886605"/>
              <a:ext cx="2123812" cy="1694483"/>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6"/>
          <p:cNvSpPr/>
          <p:nvPr/>
        </p:nvSpPr>
        <p:spPr>
          <a:xfrm>
            <a:off x="382771" y="577870"/>
            <a:ext cx="23221507" cy="36625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4400" b="1" i="0" u="sng" strike="noStrike" cap="none">
                <a:solidFill>
                  <a:srgbClr val="C00000"/>
                </a:solidFill>
                <a:latin typeface="Arial"/>
                <a:ea typeface="Arial"/>
                <a:cs typeface="Arial"/>
                <a:sym typeface="Arial"/>
              </a:rPr>
              <a:t>До Стратегії розвитку закладу освіти, Внутрішньої системи забезпечення якості освіти, річного плану роботи школи</a:t>
            </a:r>
            <a:r>
              <a:rPr lang="da-DK" sz="4400" b="0" i="0" u="sng" strike="noStrike" cap="none">
                <a:solidFill>
                  <a:srgbClr val="002060"/>
                </a:solidFill>
                <a:latin typeface="Arial"/>
                <a:ea typeface="Arial"/>
                <a:cs typeface="Arial"/>
                <a:sym typeface="Arial"/>
              </a:rPr>
              <a:t> </a:t>
            </a:r>
            <a:r>
              <a:rPr lang="da-DK" sz="3600" b="0" i="0" u="sng" strike="noStrike" cap="none">
                <a:solidFill>
                  <a:srgbClr val="002060"/>
                </a:solidFill>
                <a:latin typeface="Arial"/>
                <a:ea typeface="Arial"/>
                <a:cs typeface="Arial"/>
                <a:sym typeface="Arial"/>
              </a:rPr>
              <a:t>включити заходи, що передбачають напрями забезпечення інклюзивного навчання:</a:t>
            </a:r>
            <a:endParaRPr/>
          </a:p>
          <a:p>
            <a:pPr marL="0" marR="0" lvl="1" indent="0" algn="ctr" rtl="0">
              <a:lnSpc>
                <a:spcPct val="100000"/>
              </a:lnSpc>
              <a:spcBef>
                <a:spcPts val="0"/>
              </a:spcBef>
              <a:spcAft>
                <a:spcPts val="0"/>
              </a:spcAft>
              <a:buNone/>
            </a:pPr>
            <a:endParaRPr sz="36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None/>
            </a:pPr>
            <a:endParaRPr sz="36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None/>
            </a:pPr>
            <a:endParaRPr sz="3600" b="0" i="0" u="none" strike="noStrike" cap="none">
              <a:solidFill>
                <a:srgbClr val="000000"/>
              </a:solidFill>
              <a:latin typeface="Arial"/>
              <a:ea typeface="Arial"/>
              <a:cs typeface="Arial"/>
              <a:sym typeface="Arial"/>
            </a:endParaRPr>
          </a:p>
        </p:txBody>
      </p:sp>
      <p:sp>
        <p:nvSpPr>
          <p:cNvPr id="288" name="Google Shape;288;p36"/>
          <p:cNvSpPr/>
          <p:nvPr/>
        </p:nvSpPr>
        <p:spPr>
          <a:xfrm>
            <a:off x="382772" y="2610085"/>
            <a:ext cx="24001227" cy="3260652"/>
          </a:xfrm>
          <a:prstGeom prst="flowChartDecision">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1" indent="0" algn="ctr" rtl="0">
              <a:lnSpc>
                <a:spcPct val="100000"/>
              </a:lnSpc>
              <a:spcBef>
                <a:spcPts val="0"/>
              </a:spcBef>
              <a:spcAft>
                <a:spcPts val="0"/>
              </a:spcAft>
              <a:buNone/>
            </a:pPr>
            <a:r>
              <a:rPr lang="da-DK" sz="4800" b="1" i="0" u="none" strike="noStrike" cap="none">
                <a:solidFill>
                  <a:schemeClr val="dk1"/>
                </a:solidFill>
                <a:latin typeface="Arial"/>
                <a:ea typeface="Arial"/>
                <a:cs typeface="Arial"/>
                <a:sym typeface="Arial"/>
              </a:rPr>
              <a:t>Впровадження  педагогічних технологій  у роботі з  дітьми з ООП;</a:t>
            </a:r>
            <a:endParaRPr/>
          </a:p>
        </p:txBody>
      </p:sp>
      <p:sp>
        <p:nvSpPr>
          <p:cNvPr id="289" name="Google Shape;289;p36"/>
          <p:cNvSpPr/>
          <p:nvPr/>
        </p:nvSpPr>
        <p:spPr>
          <a:xfrm>
            <a:off x="212651" y="5870738"/>
            <a:ext cx="23880726" cy="3592240"/>
          </a:xfrm>
          <a:prstGeom prst="flowChartDecision">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1" indent="0" algn="ctr" rtl="0">
              <a:lnSpc>
                <a:spcPct val="100000"/>
              </a:lnSpc>
              <a:spcBef>
                <a:spcPts val="0"/>
              </a:spcBef>
              <a:spcAft>
                <a:spcPts val="0"/>
              </a:spcAft>
              <a:buNone/>
            </a:pPr>
            <a:r>
              <a:rPr lang="da-DK" sz="4800" b="1" i="0" u="none" strike="noStrike" cap="none">
                <a:solidFill>
                  <a:schemeClr val="dk1"/>
                </a:solidFill>
                <a:latin typeface="Arial"/>
                <a:ea typeface="Arial"/>
                <a:cs typeface="Arial"/>
                <a:sym typeface="Arial"/>
              </a:rPr>
              <a:t>Формування інклюзивного середовища (попередження будь-яких проявів упередженого ставлення та дискримінації);</a:t>
            </a:r>
            <a:endParaRPr/>
          </a:p>
        </p:txBody>
      </p:sp>
      <p:sp>
        <p:nvSpPr>
          <p:cNvPr id="290" name="Google Shape;290;p36"/>
          <p:cNvSpPr/>
          <p:nvPr/>
        </p:nvSpPr>
        <p:spPr>
          <a:xfrm>
            <a:off x="1" y="9686261"/>
            <a:ext cx="24383998" cy="3753292"/>
          </a:xfrm>
          <a:prstGeom prst="flowChartDecision">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1" indent="0" algn="ctr" rtl="0">
              <a:lnSpc>
                <a:spcPct val="100000"/>
              </a:lnSpc>
              <a:spcBef>
                <a:spcPts val="0"/>
              </a:spcBef>
              <a:spcAft>
                <a:spcPts val="0"/>
              </a:spcAft>
              <a:buNone/>
            </a:pPr>
            <a:r>
              <a:rPr lang="da-DK" sz="4800" b="1" i="0" u="none" strike="noStrike" cap="none">
                <a:solidFill>
                  <a:schemeClr val="dk1"/>
                </a:solidFill>
                <a:latin typeface="Arial"/>
                <a:ea typeface="Arial"/>
                <a:cs typeface="Arial"/>
                <a:sym typeface="Arial"/>
              </a:rPr>
              <a:t>Співпраця з фахівцями ІРЦ;</a:t>
            </a:r>
            <a:endParaRPr/>
          </a:p>
          <a:p>
            <a:pPr marL="0" marR="0" lvl="1" indent="0" algn="ctr" rtl="0">
              <a:lnSpc>
                <a:spcPct val="100000"/>
              </a:lnSpc>
              <a:spcBef>
                <a:spcPts val="0"/>
              </a:spcBef>
              <a:spcAft>
                <a:spcPts val="0"/>
              </a:spcAft>
              <a:buNone/>
            </a:pPr>
            <a:r>
              <a:rPr lang="da-DK" sz="4800" b="1" i="0" u="none" strike="noStrike" cap="none">
                <a:solidFill>
                  <a:schemeClr val="dk1"/>
                </a:solidFill>
                <a:latin typeface="Arial"/>
                <a:ea typeface="Arial"/>
                <a:cs typeface="Arial"/>
                <a:sym typeface="Arial"/>
              </a:rPr>
              <a:t>Інформаційно-просвітницька робота з батьками.</a:t>
            </a:r>
            <a:endParaRPr/>
          </a:p>
        </p:txBody>
      </p:sp>
      <p:sp>
        <p:nvSpPr>
          <p:cNvPr id="291" name="Google Shape;291;p36"/>
          <p:cNvSpPr/>
          <p:nvPr/>
        </p:nvSpPr>
        <p:spPr>
          <a:xfrm>
            <a:off x="212651" y="4626728"/>
            <a:ext cx="2993508" cy="2488018"/>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6"/>
          <p:cNvSpPr/>
          <p:nvPr/>
        </p:nvSpPr>
        <p:spPr>
          <a:xfrm>
            <a:off x="20201860" y="8352318"/>
            <a:ext cx="3341060" cy="2407831"/>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9"/>
          <p:cNvSpPr txBox="1">
            <a:spLocks noGrp="1"/>
          </p:cNvSpPr>
          <p:nvPr>
            <p:ph type="title"/>
          </p:nvPr>
        </p:nvSpPr>
        <p:spPr>
          <a:xfrm>
            <a:off x="1771650" y="177800"/>
            <a:ext cx="21507450" cy="1670050"/>
          </a:xfrm>
          <a:prstGeom prst="rect">
            <a:avLst/>
          </a:prstGeom>
          <a:noFill/>
          <a:ln>
            <a:noFill/>
          </a:ln>
        </p:spPr>
        <p:txBody>
          <a:bodyPr spcFirstLastPara="1" wrap="square" lIns="217700" tIns="108850" rIns="217700" bIns="108850" anchor="ctr" anchorCtr="0">
            <a:normAutofit/>
          </a:bodyPr>
          <a:lstStyle/>
          <a:p>
            <a:pPr marL="0" lvl="0" indent="0" algn="ctr" rtl="0">
              <a:spcBef>
                <a:spcPts val="0"/>
              </a:spcBef>
              <a:spcAft>
                <a:spcPts val="0"/>
              </a:spcAft>
              <a:buClr>
                <a:srgbClr val="002060"/>
              </a:buClr>
              <a:buSzPts val="6000"/>
              <a:buFont typeface="Calibri"/>
              <a:buNone/>
            </a:pPr>
            <a:r>
              <a:rPr lang="da-DK" sz="6000" b="1" i="1" u="sng">
                <a:solidFill>
                  <a:srgbClr val="002060"/>
                </a:solidFill>
              </a:rPr>
              <a:t>Внесення змін до  документації закладу:</a:t>
            </a:r>
            <a:endParaRPr sz="12600" i="1" u="sng"/>
          </a:p>
        </p:txBody>
      </p:sp>
      <p:pic>
        <p:nvPicPr>
          <p:cNvPr id="298" name="Google Shape;298;p39" descr="Стрелка, нажмите вниз s, презентация, роялти, сайт png | PNGWing"/>
          <p:cNvPicPr preferRelativeResize="0"/>
          <p:nvPr/>
        </p:nvPicPr>
        <p:blipFill rotWithShape="1">
          <a:blip r:embed="rId3">
            <a:alphaModFix/>
          </a:blip>
          <a:srcRect l="15180" r="15470"/>
          <a:stretch/>
        </p:blipFill>
        <p:spPr>
          <a:xfrm>
            <a:off x="5848784" y="1633126"/>
            <a:ext cx="1345913" cy="921887"/>
          </a:xfrm>
          <a:prstGeom prst="rect">
            <a:avLst/>
          </a:prstGeom>
          <a:noFill/>
          <a:ln>
            <a:noFill/>
          </a:ln>
        </p:spPr>
      </p:pic>
      <p:grpSp>
        <p:nvGrpSpPr>
          <p:cNvPr id="299" name="Google Shape;299;p39"/>
          <p:cNvGrpSpPr/>
          <p:nvPr/>
        </p:nvGrpSpPr>
        <p:grpSpPr>
          <a:xfrm>
            <a:off x="1676400" y="1591733"/>
            <a:ext cx="20333731" cy="10762193"/>
            <a:chOff x="0" y="0"/>
            <a:chExt cx="20333731" cy="10762193"/>
          </a:xfrm>
        </p:grpSpPr>
        <p:sp>
          <p:nvSpPr>
            <p:cNvPr id="300" name="Google Shape;300;p39"/>
            <p:cNvSpPr/>
            <p:nvPr/>
          </p:nvSpPr>
          <p:spPr>
            <a:xfrm>
              <a:off x="1577339" y="0"/>
              <a:ext cx="17876519" cy="10762193"/>
            </a:xfrm>
            <a:prstGeom prst="rightArrow">
              <a:avLst>
                <a:gd name="adj1" fmla="val 50000"/>
                <a:gd name="adj2" fmla="val 50000"/>
              </a:avLst>
            </a:prstGeom>
            <a:solidFill>
              <a:srgbClr val="E7CFCF"/>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9"/>
            <p:cNvSpPr/>
            <p:nvPr/>
          </p:nvSpPr>
          <p:spPr>
            <a:xfrm>
              <a:off x="0" y="1544546"/>
              <a:ext cx="10185515" cy="8006641"/>
            </a:xfrm>
            <a:prstGeom prst="roundRect">
              <a:avLst>
                <a:gd name="adj" fmla="val 16667"/>
              </a:avLst>
            </a:prstGeom>
            <a:gradFill>
              <a:gsLst>
                <a:gs pos="0">
                  <a:srgbClr val="FFA09D"/>
                </a:gs>
                <a:gs pos="35000">
                  <a:srgbClr val="FFBCBC"/>
                </a:gs>
                <a:gs pos="100000">
                  <a:srgbClr val="FFE2E2"/>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9"/>
            <p:cNvSpPr txBox="1"/>
            <p:nvPr/>
          </p:nvSpPr>
          <p:spPr>
            <a:xfrm>
              <a:off x="390852" y="1935398"/>
              <a:ext cx="9403811" cy="7224937"/>
            </a:xfrm>
            <a:prstGeom prst="rect">
              <a:avLst/>
            </a:prstGeom>
            <a:noFill/>
            <a:ln>
              <a:noFill/>
            </a:ln>
          </p:spPr>
          <p:txBody>
            <a:bodyPr spcFirstLastPara="1" wrap="square" lIns="228600" tIns="228600" rIns="228600" bIns="22860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da-DK" sz="6000" b="0" i="0" u="none" strike="noStrike" cap="none">
                  <a:solidFill>
                    <a:schemeClr val="dk1"/>
                  </a:solidFill>
                  <a:latin typeface="Arial"/>
                  <a:ea typeface="Arial"/>
                  <a:cs typeface="Arial"/>
                  <a:sym typeface="Arial"/>
                </a:rPr>
                <a:t>Внести зміни до</a:t>
              </a:r>
              <a:endParaRPr/>
            </a:p>
            <a:p>
              <a:pPr marL="0" marR="0" lvl="0" indent="0" algn="ctr" rtl="0">
                <a:lnSpc>
                  <a:spcPct val="90000"/>
                </a:lnSpc>
                <a:spcBef>
                  <a:spcPts val="2100"/>
                </a:spcBef>
                <a:spcAft>
                  <a:spcPts val="0"/>
                </a:spcAft>
                <a:buClr>
                  <a:srgbClr val="000000"/>
                </a:buClr>
                <a:buSzPts val="6000"/>
                <a:buFont typeface="Arial"/>
                <a:buNone/>
              </a:pPr>
              <a:r>
                <a:rPr lang="da-DK" sz="6000" b="0" i="0" u="sng" strike="noStrike" cap="none">
                  <a:solidFill>
                    <a:schemeClr val="dk1"/>
                  </a:solidFill>
                  <a:latin typeface="Arial"/>
                  <a:ea typeface="Arial"/>
                  <a:cs typeface="Arial"/>
                  <a:sym typeface="Arial"/>
                </a:rPr>
                <a:t>розподілу функціональних обов’язків  </a:t>
              </a:r>
              <a:r>
                <a:rPr lang="da-DK" sz="6000" b="0" i="0" u="none" strike="noStrike" cap="none">
                  <a:solidFill>
                    <a:schemeClr val="dk1"/>
                  </a:solidFill>
                  <a:latin typeface="Arial"/>
                  <a:ea typeface="Arial"/>
                  <a:cs typeface="Arial"/>
                  <a:sym typeface="Arial"/>
                </a:rPr>
                <a:t>між керівництвом закладу щодо організації та забезпечення якісного   інклюзивного навчання.</a:t>
              </a:r>
              <a:endParaRPr/>
            </a:p>
          </p:txBody>
        </p:sp>
        <p:sp>
          <p:nvSpPr>
            <p:cNvPr id="303" name="Google Shape;303;p39"/>
            <p:cNvSpPr/>
            <p:nvPr/>
          </p:nvSpPr>
          <p:spPr>
            <a:xfrm>
              <a:off x="10334507" y="828882"/>
              <a:ext cx="9999224" cy="8126876"/>
            </a:xfrm>
            <a:prstGeom prst="roundRect">
              <a:avLst>
                <a:gd name="adj" fmla="val 16667"/>
              </a:avLst>
            </a:prstGeom>
            <a:gradFill>
              <a:gsLst>
                <a:gs pos="0">
                  <a:srgbClr val="DAFEA4"/>
                </a:gs>
                <a:gs pos="35000">
                  <a:srgbClr val="E3FEBF"/>
                </a:gs>
                <a:gs pos="100000">
                  <a:srgbClr val="F4FEE6"/>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9"/>
            <p:cNvSpPr txBox="1"/>
            <p:nvPr/>
          </p:nvSpPr>
          <p:spPr>
            <a:xfrm>
              <a:off x="10731228" y="1225603"/>
              <a:ext cx="9205782" cy="7333434"/>
            </a:xfrm>
            <a:prstGeom prst="rect">
              <a:avLst/>
            </a:prstGeom>
            <a:noFill/>
            <a:ln>
              <a:noFill/>
            </a:ln>
          </p:spPr>
          <p:txBody>
            <a:bodyPr spcFirstLastPara="1" wrap="square" lIns="228600" tIns="228600" rIns="228600" bIns="22860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da-DK" sz="6000" b="0" i="0" u="none" strike="noStrike" cap="none">
                  <a:solidFill>
                    <a:schemeClr val="dk1"/>
                  </a:solidFill>
                  <a:latin typeface="Arial"/>
                  <a:ea typeface="Arial"/>
                  <a:cs typeface="Arial"/>
                  <a:sym typeface="Arial"/>
                </a:rPr>
                <a:t>Внести зміни </a:t>
              </a:r>
              <a:r>
                <a:rPr lang="da-DK" sz="6000" b="0" i="0" u="sng" strike="noStrike" cap="none">
                  <a:solidFill>
                    <a:schemeClr val="dk1"/>
                  </a:solidFill>
                  <a:latin typeface="Arial"/>
                  <a:ea typeface="Arial"/>
                  <a:cs typeface="Arial"/>
                  <a:sym typeface="Arial"/>
                </a:rPr>
                <a:t>до освітньої програми закладу освіти</a:t>
              </a:r>
              <a:r>
                <a:rPr lang="da-DK" sz="6000" b="0" i="0" u="none" strike="noStrike" cap="none">
                  <a:solidFill>
                    <a:schemeClr val="dk1"/>
                  </a:solidFill>
                  <a:latin typeface="Arial"/>
                  <a:ea typeface="Arial"/>
                  <a:cs typeface="Arial"/>
                  <a:sym typeface="Arial"/>
                </a:rPr>
                <a:t>, враховуючи  корекційно-розвитковий складник.</a:t>
              </a:r>
              <a:endParaRPr/>
            </a:p>
          </p:txBody>
        </p:sp>
      </p:grpSp>
      <p:pic>
        <p:nvPicPr>
          <p:cNvPr id="305" name="Google Shape;305;p39" descr="Стрелка, нажмите вниз s, презентация, роялти, сайт png | PNGWing"/>
          <p:cNvPicPr preferRelativeResize="0"/>
          <p:nvPr/>
        </p:nvPicPr>
        <p:blipFill rotWithShape="1">
          <a:blip r:embed="rId4">
            <a:alphaModFix/>
          </a:blip>
          <a:srcRect l="15180" r="15470"/>
          <a:stretch/>
        </p:blipFill>
        <p:spPr>
          <a:xfrm>
            <a:off x="13558719" y="1845777"/>
            <a:ext cx="1345913" cy="921887"/>
          </a:xfrm>
          <a:prstGeom prst="rect">
            <a:avLst/>
          </a:prstGeom>
          <a:noFill/>
          <a:ln>
            <a:noFill/>
          </a:ln>
        </p:spPr>
      </p:pic>
      <p:sp>
        <p:nvSpPr>
          <p:cNvPr id="306" name="Google Shape;306;p39"/>
          <p:cNvSpPr/>
          <p:nvPr/>
        </p:nvSpPr>
        <p:spPr>
          <a:xfrm>
            <a:off x="18883423" y="9994604"/>
            <a:ext cx="4854827" cy="3454695"/>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9"/>
          <p:cNvSpPr/>
          <p:nvPr/>
        </p:nvSpPr>
        <p:spPr>
          <a:xfrm>
            <a:off x="450111" y="265269"/>
            <a:ext cx="3824177" cy="2690581"/>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0"/>
          <p:cNvSpPr txBox="1">
            <a:spLocks noGrp="1"/>
          </p:cNvSpPr>
          <p:nvPr>
            <p:ph type="title"/>
          </p:nvPr>
        </p:nvSpPr>
        <p:spPr>
          <a:xfrm>
            <a:off x="1638300" y="863601"/>
            <a:ext cx="21031199" cy="1589616"/>
          </a:xfrm>
          <a:prstGeom prst="rect">
            <a:avLst/>
          </a:prstGeom>
          <a:noFill/>
          <a:ln>
            <a:noFill/>
          </a:ln>
        </p:spPr>
        <p:txBody>
          <a:bodyPr spcFirstLastPara="1" wrap="square" lIns="217700" tIns="108850" rIns="217700" bIns="108850" anchor="ctr" anchorCtr="0">
            <a:normAutofit fontScale="90000"/>
          </a:bodyPr>
          <a:lstStyle/>
          <a:p>
            <a:pPr marL="0" lvl="0" indent="0" algn="ctr" rtl="0">
              <a:spcBef>
                <a:spcPts val="0"/>
              </a:spcBef>
              <a:spcAft>
                <a:spcPts val="0"/>
              </a:spcAft>
              <a:buClr>
                <a:srgbClr val="7030A0"/>
              </a:buClr>
              <a:buSzPct val="100000"/>
              <a:buFont typeface="Calibri"/>
              <a:buNone/>
            </a:pPr>
            <a:r>
              <a:rPr lang="da-DK" sz="5400" b="1" i="1" u="sng">
                <a:solidFill>
                  <a:srgbClr val="7030A0"/>
                </a:solidFill>
              </a:rPr>
              <a:t>Розробка документів  та методичного забезпечення </a:t>
            </a:r>
            <a:br>
              <a:rPr lang="da-DK" sz="5400" b="1" i="1" u="sng">
                <a:solidFill>
                  <a:srgbClr val="7030A0"/>
                </a:solidFill>
              </a:rPr>
            </a:br>
            <a:r>
              <a:rPr lang="da-DK" sz="5400" b="1" i="1" u="sng">
                <a:solidFill>
                  <a:srgbClr val="7030A0"/>
                </a:solidFill>
              </a:rPr>
              <a:t>щодо  впровадження інклюзивного навчання</a:t>
            </a:r>
            <a:endParaRPr sz="5400" i="1" u="sng">
              <a:solidFill>
                <a:srgbClr val="7030A0"/>
              </a:solidFill>
            </a:endParaRPr>
          </a:p>
        </p:txBody>
      </p:sp>
      <p:pic>
        <p:nvPicPr>
          <p:cNvPr id="313" name="Google Shape;313;p40" descr="Знак вопроса — Картинки для презентаций | Всё о Prezi-презентациях"/>
          <p:cNvPicPr preferRelativeResize="0"/>
          <p:nvPr/>
        </p:nvPicPr>
        <p:blipFill rotWithShape="1">
          <a:blip r:embed="rId3">
            <a:alphaModFix/>
          </a:blip>
          <a:srcRect/>
          <a:stretch/>
        </p:blipFill>
        <p:spPr>
          <a:xfrm>
            <a:off x="18414423" y="2206467"/>
            <a:ext cx="2548996" cy="2716813"/>
          </a:xfrm>
          <a:prstGeom prst="rect">
            <a:avLst/>
          </a:prstGeom>
          <a:noFill/>
          <a:ln>
            <a:noFill/>
          </a:ln>
        </p:spPr>
      </p:pic>
      <p:sp>
        <p:nvSpPr>
          <p:cNvPr id="314" name="Google Shape;314;p40"/>
          <p:cNvSpPr txBox="1">
            <a:spLocks noGrp="1"/>
          </p:cNvSpPr>
          <p:nvPr>
            <p:ph type="body" idx="1"/>
          </p:nvPr>
        </p:nvSpPr>
        <p:spPr>
          <a:xfrm>
            <a:off x="222597" y="3140672"/>
            <a:ext cx="23241002" cy="10490200"/>
          </a:xfrm>
          <a:prstGeom prst="rect">
            <a:avLst/>
          </a:prstGeom>
          <a:noFill/>
          <a:ln>
            <a:noFill/>
          </a:ln>
        </p:spPr>
        <p:txBody>
          <a:bodyPr spcFirstLastPara="1" wrap="square" lIns="217700" tIns="108850" rIns="217700" bIns="108850" anchor="t" anchorCtr="0">
            <a:normAutofit lnSpcReduction="10000"/>
          </a:bodyPr>
          <a:lstStyle/>
          <a:p>
            <a:pPr marL="0" lvl="0" indent="0" algn="l" rtl="0">
              <a:spcBef>
                <a:spcPts val="0"/>
              </a:spcBef>
              <a:spcAft>
                <a:spcPts val="0"/>
              </a:spcAft>
              <a:buClr>
                <a:srgbClr val="002060"/>
              </a:buClr>
              <a:buSzPts val="4400"/>
              <a:buNone/>
            </a:pPr>
            <a:r>
              <a:rPr lang="da-DK" sz="4400" b="1" u="sng">
                <a:solidFill>
                  <a:srgbClr val="002060"/>
                </a:solidFill>
              </a:rPr>
              <a:t> Прийняти  управлінські рішення щодо таких питань:</a:t>
            </a:r>
            <a:endParaRPr/>
          </a:p>
          <a:p>
            <a:pPr marL="0" lvl="0" indent="0" algn="l" rtl="0">
              <a:spcBef>
                <a:spcPts val="880"/>
              </a:spcBef>
              <a:spcAft>
                <a:spcPts val="0"/>
              </a:spcAft>
              <a:buClr>
                <a:schemeClr val="dk1"/>
              </a:buClr>
              <a:buSzPts val="4400"/>
              <a:buNone/>
            </a:pPr>
            <a:endParaRPr sz="4400" b="1" u="sng">
              <a:solidFill>
                <a:srgbClr val="002060"/>
              </a:solidFill>
            </a:endParaRPr>
          </a:p>
          <a:p>
            <a:pPr marL="0" lvl="0" indent="0" algn="just" rtl="0">
              <a:spcBef>
                <a:spcPts val="800"/>
              </a:spcBef>
              <a:spcAft>
                <a:spcPts val="0"/>
              </a:spcAft>
              <a:buClr>
                <a:srgbClr val="002060"/>
              </a:buClr>
              <a:buSzPts val="3600"/>
              <a:buNone/>
            </a:pPr>
            <a:r>
              <a:rPr lang="da-DK" sz="3600">
                <a:solidFill>
                  <a:srgbClr val="002060"/>
                </a:solidFill>
              </a:rPr>
              <a:t>1. </a:t>
            </a:r>
            <a:r>
              <a:rPr lang="da-DK" sz="4000">
                <a:solidFill>
                  <a:srgbClr val="002060"/>
                </a:solidFill>
              </a:rPr>
              <a:t>Про формування  класу /класів з інклюзивним навчанням (</a:t>
            </a:r>
            <a:r>
              <a:rPr lang="da-DK" sz="4000" b="1" u="sng">
                <a:solidFill>
                  <a:srgbClr val="C00000"/>
                </a:solidFill>
              </a:rPr>
              <a:t>видати наказ з основної діяльності</a:t>
            </a:r>
            <a:r>
              <a:rPr lang="da-DK" sz="4000">
                <a:solidFill>
                  <a:srgbClr val="002060"/>
                </a:solidFill>
              </a:rPr>
              <a:t>);</a:t>
            </a:r>
            <a:endParaRPr/>
          </a:p>
          <a:p>
            <a:pPr marL="0" lvl="0" indent="0" algn="just" rtl="0">
              <a:spcBef>
                <a:spcPts val="800"/>
              </a:spcBef>
              <a:spcAft>
                <a:spcPts val="0"/>
              </a:spcAft>
              <a:buClr>
                <a:srgbClr val="002060"/>
              </a:buClr>
              <a:buSzPts val="4000"/>
              <a:buNone/>
            </a:pPr>
            <a:r>
              <a:rPr lang="da-DK" sz="4000">
                <a:solidFill>
                  <a:srgbClr val="002060"/>
                </a:solidFill>
              </a:rPr>
              <a:t>2. Розподіл учнів одного року навчання, за наявності в закладі освіти кількох класів,  пропорційно між такими класами з урахуванням рівнів підтримки: </a:t>
            </a:r>
            <a:endParaRPr/>
          </a:p>
          <a:p>
            <a:pPr marL="816393" lvl="0" indent="-816393" algn="just" rtl="0">
              <a:spcBef>
                <a:spcPts val="880"/>
              </a:spcBef>
              <a:spcAft>
                <a:spcPts val="0"/>
              </a:spcAft>
              <a:buClr>
                <a:srgbClr val="002060"/>
              </a:buClr>
              <a:buSzPts val="4000"/>
              <a:buChar char="•"/>
            </a:pPr>
            <a:r>
              <a:rPr lang="da-DK" sz="4000" i="1">
                <a:solidFill>
                  <a:srgbClr val="002060"/>
                </a:solidFill>
              </a:rPr>
              <a:t>не більше </a:t>
            </a:r>
            <a:r>
              <a:rPr lang="da-DK" sz="4400" i="1" u="sng">
                <a:solidFill>
                  <a:srgbClr val="FF0000"/>
                </a:solidFill>
              </a:rPr>
              <a:t>одного</a:t>
            </a:r>
            <a:r>
              <a:rPr lang="da-DK" sz="4400" i="1">
                <a:solidFill>
                  <a:srgbClr val="002060"/>
                </a:solidFill>
              </a:rPr>
              <a:t> </a:t>
            </a:r>
            <a:r>
              <a:rPr lang="da-DK" sz="4000" i="1">
                <a:solidFill>
                  <a:srgbClr val="002060"/>
                </a:solidFill>
              </a:rPr>
              <a:t>учня, який потребує </a:t>
            </a:r>
            <a:r>
              <a:rPr lang="da-DK" sz="4000" i="1" u="sng">
                <a:solidFill>
                  <a:srgbClr val="7030A0"/>
                </a:solidFill>
              </a:rPr>
              <a:t>четвертого чи п’ятого рівня </a:t>
            </a:r>
            <a:r>
              <a:rPr lang="da-DK" sz="4000" i="1">
                <a:solidFill>
                  <a:srgbClr val="002060"/>
                </a:solidFill>
              </a:rPr>
              <a:t>підтримки;</a:t>
            </a:r>
            <a:endParaRPr/>
          </a:p>
          <a:p>
            <a:pPr marL="816393" lvl="0" indent="-816393" algn="just" rtl="0">
              <a:spcBef>
                <a:spcPts val="880"/>
              </a:spcBef>
              <a:spcAft>
                <a:spcPts val="0"/>
              </a:spcAft>
              <a:buClr>
                <a:srgbClr val="002060"/>
              </a:buClr>
              <a:buSzPts val="4000"/>
              <a:buChar char="•"/>
            </a:pPr>
            <a:r>
              <a:rPr lang="da-DK" sz="4000" i="1">
                <a:solidFill>
                  <a:srgbClr val="002060"/>
                </a:solidFill>
              </a:rPr>
              <a:t>не більше </a:t>
            </a:r>
            <a:r>
              <a:rPr lang="da-DK" sz="4400" i="1" u="sng">
                <a:solidFill>
                  <a:srgbClr val="FF0000"/>
                </a:solidFill>
              </a:rPr>
              <a:t>двох</a:t>
            </a:r>
            <a:r>
              <a:rPr lang="da-DK" sz="4400" i="1">
                <a:solidFill>
                  <a:srgbClr val="002060"/>
                </a:solidFill>
              </a:rPr>
              <a:t> </a:t>
            </a:r>
            <a:r>
              <a:rPr lang="da-DK" sz="4000" i="1">
                <a:solidFill>
                  <a:srgbClr val="002060"/>
                </a:solidFill>
              </a:rPr>
              <a:t>учнів, які потребують </a:t>
            </a:r>
            <a:r>
              <a:rPr lang="da-DK" sz="4000" i="1" u="sng">
                <a:solidFill>
                  <a:srgbClr val="7030A0"/>
                </a:solidFill>
              </a:rPr>
              <a:t>третього рівня </a:t>
            </a:r>
            <a:r>
              <a:rPr lang="da-DK" sz="4000" i="1">
                <a:solidFill>
                  <a:srgbClr val="002060"/>
                </a:solidFill>
              </a:rPr>
              <a:t>підтримки;</a:t>
            </a:r>
            <a:endParaRPr/>
          </a:p>
          <a:p>
            <a:pPr marL="816393" lvl="0" indent="-816393" algn="just" rtl="0">
              <a:spcBef>
                <a:spcPts val="880"/>
              </a:spcBef>
              <a:spcAft>
                <a:spcPts val="0"/>
              </a:spcAft>
              <a:buClr>
                <a:srgbClr val="002060"/>
              </a:buClr>
              <a:buSzPts val="4000"/>
              <a:buChar char="•"/>
            </a:pPr>
            <a:r>
              <a:rPr lang="da-DK" sz="4000" i="1">
                <a:solidFill>
                  <a:srgbClr val="002060"/>
                </a:solidFill>
              </a:rPr>
              <a:t>не більше </a:t>
            </a:r>
            <a:r>
              <a:rPr lang="da-DK" sz="4400" i="1" u="sng">
                <a:solidFill>
                  <a:srgbClr val="FF0000"/>
                </a:solidFill>
              </a:rPr>
              <a:t>трьох</a:t>
            </a:r>
            <a:r>
              <a:rPr lang="da-DK" sz="4400" i="1">
                <a:solidFill>
                  <a:srgbClr val="002060"/>
                </a:solidFill>
              </a:rPr>
              <a:t> </a:t>
            </a:r>
            <a:r>
              <a:rPr lang="da-DK" sz="4000" i="1">
                <a:solidFill>
                  <a:srgbClr val="002060"/>
                </a:solidFill>
              </a:rPr>
              <a:t>учнів, які потребують </a:t>
            </a:r>
            <a:r>
              <a:rPr lang="da-DK" sz="4000" i="1" u="sng">
                <a:solidFill>
                  <a:srgbClr val="7030A0"/>
                </a:solidFill>
              </a:rPr>
              <a:t>другого рівня </a:t>
            </a:r>
            <a:r>
              <a:rPr lang="da-DK" sz="4000" i="1">
                <a:solidFill>
                  <a:srgbClr val="002060"/>
                </a:solidFill>
              </a:rPr>
              <a:t>підтримки;</a:t>
            </a:r>
            <a:endParaRPr/>
          </a:p>
          <a:p>
            <a:pPr marL="816393" lvl="0" indent="-816393" algn="just" rtl="0">
              <a:spcBef>
                <a:spcPts val="800"/>
              </a:spcBef>
              <a:spcAft>
                <a:spcPts val="0"/>
              </a:spcAft>
              <a:buClr>
                <a:srgbClr val="002060"/>
              </a:buClr>
              <a:buSzPts val="4000"/>
              <a:buChar char="•"/>
            </a:pPr>
            <a:r>
              <a:rPr lang="da-DK" sz="4000" i="1">
                <a:solidFill>
                  <a:srgbClr val="002060"/>
                </a:solidFill>
              </a:rPr>
              <a:t>учнів, які потребують </a:t>
            </a:r>
            <a:r>
              <a:rPr lang="da-DK" sz="4000" i="1" u="sng">
                <a:solidFill>
                  <a:srgbClr val="7030A0"/>
                </a:solidFill>
              </a:rPr>
              <a:t>першого рівня </a:t>
            </a:r>
            <a:r>
              <a:rPr lang="da-DK" sz="4000" i="1">
                <a:solidFill>
                  <a:srgbClr val="002060"/>
                </a:solidFill>
              </a:rPr>
              <a:t>підтримки, розподілити між класами без урахування кількості таких осіб; </a:t>
            </a:r>
            <a:r>
              <a:rPr lang="da-DK" sz="4000" i="1">
                <a:solidFill>
                  <a:srgbClr val="FF0000"/>
                </a:solidFill>
              </a:rPr>
              <a:t>(У період  воєнного стану, надзвичайної ситуації або надзвичайного стану  (особливого  періоду)  гранична  кількість дітей з особливими освітніми потребами в інклюзивних групах, визначена Порядком КМУ № 483 від 26.04.2022, не застосовується)</a:t>
            </a:r>
            <a:endParaRPr sz="4000" i="1">
              <a:solidFill>
                <a:srgbClr val="FF0000"/>
              </a:solidFill>
            </a:endParaRPr>
          </a:p>
          <a:p>
            <a:pPr marL="0" lvl="0" indent="0" algn="just" rtl="0">
              <a:spcBef>
                <a:spcPts val="960"/>
              </a:spcBef>
              <a:spcAft>
                <a:spcPts val="0"/>
              </a:spcAft>
              <a:buClr>
                <a:srgbClr val="002060"/>
              </a:buClr>
              <a:buSzPts val="4000"/>
              <a:buNone/>
            </a:pPr>
            <a:r>
              <a:rPr lang="da-DK" sz="4000">
                <a:solidFill>
                  <a:srgbClr val="002060"/>
                </a:solidFill>
              </a:rPr>
              <a:t>до з’єднаного класу (класу-комплекту) учнів  зарахувати </a:t>
            </a:r>
            <a:r>
              <a:rPr lang="da-DK" sz="4800" u="sng">
                <a:solidFill>
                  <a:srgbClr val="FF0000"/>
                </a:solidFill>
              </a:rPr>
              <a:t>без урахування кількості таких осіб</a:t>
            </a:r>
            <a:r>
              <a:rPr lang="da-DK" sz="4800">
                <a:solidFill>
                  <a:srgbClr val="FF0000"/>
                </a:solidFill>
              </a:rPr>
              <a:t>;</a:t>
            </a:r>
            <a:endParaRPr/>
          </a:p>
          <a:p>
            <a:pPr marL="0" lvl="0" indent="0" algn="just" rtl="0">
              <a:spcBef>
                <a:spcPts val="800"/>
              </a:spcBef>
              <a:spcAft>
                <a:spcPts val="0"/>
              </a:spcAft>
              <a:buClr>
                <a:srgbClr val="002060"/>
              </a:buClr>
              <a:buSzPts val="4000"/>
              <a:buNone/>
            </a:pPr>
            <a:r>
              <a:rPr lang="da-DK" sz="4000">
                <a:solidFill>
                  <a:srgbClr val="002060"/>
                </a:solidFill>
              </a:rPr>
              <a:t>(такі правила розподілу не застосовуються, якщо  в населеному пункті лише один заклад освіти).</a:t>
            </a:r>
            <a:endParaRPr/>
          </a:p>
          <a:p>
            <a:pPr marL="0" lvl="0" indent="0" algn="just" rtl="0">
              <a:spcBef>
                <a:spcPts val="800"/>
              </a:spcBef>
              <a:spcAft>
                <a:spcPts val="0"/>
              </a:spcAft>
              <a:buClr>
                <a:srgbClr val="002060"/>
              </a:buClr>
              <a:buSzPts val="4000"/>
              <a:buNone/>
            </a:pPr>
            <a:r>
              <a:rPr lang="da-DK" sz="4000">
                <a:solidFill>
                  <a:srgbClr val="002060"/>
                </a:solidFill>
              </a:rPr>
              <a:t>3. Про організацію освітнього процесу учнів з ООП згідно  рівнів підтримки.</a:t>
            </a:r>
            <a:endParaRPr/>
          </a:p>
        </p:txBody>
      </p:sp>
      <p:pic>
        <p:nvPicPr>
          <p:cNvPr id="315" name="Google Shape;315;p40"/>
          <p:cNvPicPr preferRelativeResize="0"/>
          <p:nvPr/>
        </p:nvPicPr>
        <p:blipFill rotWithShape="1">
          <a:blip r:embed="rId4">
            <a:alphaModFix/>
          </a:blip>
          <a:srcRect/>
          <a:stretch/>
        </p:blipFill>
        <p:spPr>
          <a:xfrm>
            <a:off x="-7" y="12462449"/>
            <a:ext cx="940505" cy="940505"/>
          </a:xfrm>
          <a:prstGeom prst="rect">
            <a:avLst/>
          </a:prstGeom>
          <a:noFill/>
          <a:ln>
            <a:noFill/>
          </a:ln>
        </p:spPr>
      </p:pic>
      <p:pic>
        <p:nvPicPr>
          <p:cNvPr id="316" name="Google Shape;316;p40"/>
          <p:cNvPicPr preferRelativeResize="0"/>
          <p:nvPr/>
        </p:nvPicPr>
        <p:blipFill rotWithShape="1">
          <a:blip r:embed="rId4">
            <a:alphaModFix/>
          </a:blip>
          <a:srcRect/>
          <a:stretch/>
        </p:blipFill>
        <p:spPr>
          <a:xfrm>
            <a:off x="-4" y="4644414"/>
            <a:ext cx="940505" cy="940505"/>
          </a:xfrm>
          <a:prstGeom prst="rect">
            <a:avLst/>
          </a:prstGeom>
          <a:noFill/>
          <a:ln>
            <a:noFill/>
          </a:ln>
        </p:spPr>
      </p:pic>
      <p:pic>
        <p:nvPicPr>
          <p:cNvPr id="317" name="Google Shape;317;p40"/>
          <p:cNvPicPr preferRelativeResize="0"/>
          <p:nvPr/>
        </p:nvPicPr>
        <p:blipFill rotWithShape="1">
          <a:blip r:embed="rId4">
            <a:alphaModFix/>
          </a:blip>
          <a:srcRect/>
          <a:stretch/>
        </p:blipFill>
        <p:spPr>
          <a:xfrm>
            <a:off x="0" y="5584916"/>
            <a:ext cx="940505" cy="75208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1"/>
          <p:cNvSpPr txBox="1">
            <a:spLocks noGrp="1"/>
          </p:cNvSpPr>
          <p:nvPr>
            <p:ph type="body" idx="1"/>
          </p:nvPr>
        </p:nvSpPr>
        <p:spPr>
          <a:xfrm>
            <a:off x="1761067" y="812800"/>
            <a:ext cx="21031199" cy="11741150"/>
          </a:xfrm>
          <a:prstGeom prst="rect">
            <a:avLst/>
          </a:prstGeom>
          <a:noFill/>
          <a:ln>
            <a:noFill/>
          </a:ln>
        </p:spPr>
        <p:txBody>
          <a:bodyPr spcFirstLastPara="1" wrap="square" lIns="217700" tIns="108850" rIns="217700" bIns="108850" anchor="t" anchorCtr="0">
            <a:noAutofit/>
          </a:bodyPr>
          <a:lstStyle/>
          <a:p>
            <a:pPr marL="0" lvl="0" indent="0" algn="just" rtl="0">
              <a:spcBef>
                <a:spcPts val="0"/>
              </a:spcBef>
              <a:spcAft>
                <a:spcPts val="0"/>
              </a:spcAft>
              <a:buClr>
                <a:srgbClr val="002060"/>
              </a:buClr>
              <a:buSzPts val="4000"/>
              <a:buNone/>
            </a:pPr>
            <a:r>
              <a:rPr lang="da-DK" sz="4000">
                <a:solidFill>
                  <a:srgbClr val="002060"/>
                </a:solidFill>
              </a:rPr>
              <a:t>4. Формування  </a:t>
            </a:r>
            <a:r>
              <a:rPr lang="da-DK" sz="4000" u="sng">
                <a:solidFill>
                  <a:srgbClr val="002060"/>
                </a:solidFill>
              </a:rPr>
              <a:t>для кожного учня</a:t>
            </a:r>
            <a:r>
              <a:rPr lang="da-DK" sz="4000">
                <a:solidFill>
                  <a:srgbClr val="002060"/>
                </a:solidFill>
              </a:rPr>
              <a:t>, який потребує підтримки в освітньому процесі,  команди супроводу та забезпечити  її роботу в закладі освіти (</a:t>
            </a:r>
            <a:r>
              <a:rPr lang="da-DK" sz="4000" b="1" u="sng">
                <a:solidFill>
                  <a:srgbClr val="C00000"/>
                </a:solidFill>
              </a:rPr>
              <a:t>видати наказ з основної діяльності для кожного учня з ООП</a:t>
            </a:r>
            <a:r>
              <a:rPr lang="da-DK" sz="4000">
                <a:solidFill>
                  <a:srgbClr val="002060"/>
                </a:solidFill>
              </a:rPr>
              <a:t>);</a:t>
            </a:r>
            <a:endParaRPr/>
          </a:p>
          <a:p>
            <a:pPr marL="0" lvl="0" indent="0" algn="l" rtl="0">
              <a:spcBef>
                <a:spcPts val="800"/>
              </a:spcBef>
              <a:spcAft>
                <a:spcPts val="0"/>
              </a:spcAft>
              <a:buClr>
                <a:schemeClr val="dk1"/>
              </a:buClr>
              <a:buSzPts val="4000"/>
              <a:buNone/>
            </a:pPr>
            <a:endParaRPr sz="4000">
              <a:solidFill>
                <a:srgbClr val="002060"/>
              </a:solidFill>
            </a:endParaRPr>
          </a:p>
          <a:p>
            <a:pPr marL="0" lvl="0" indent="0" algn="just" rtl="0">
              <a:spcBef>
                <a:spcPts val="880"/>
              </a:spcBef>
              <a:spcAft>
                <a:spcPts val="0"/>
              </a:spcAft>
              <a:buClr>
                <a:srgbClr val="002060"/>
              </a:buClr>
              <a:buSzPts val="4000"/>
              <a:buNone/>
            </a:pPr>
            <a:r>
              <a:rPr lang="da-DK" sz="4000">
                <a:solidFill>
                  <a:srgbClr val="002060"/>
                </a:solidFill>
              </a:rPr>
              <a:t>5. </a:t>
            </a:r>
            <a:r>
              <a:rPr lang="da-DK" sz="4000">
                <a:solidFill>
                  <a:srgbClr val="660066"/>
                </a:solidFill>
              </a:rPr>
              <a:t>Введення штатної одиниці асистента вчителя ЗЗСО, вчителів-дефектологів (вчителя-логопеда, сурдопедагога, тифлопедагога, олігофренопедагога) за наявності навантаження не менше ніж </a:t>
            </a:r>
            <a:r>
              <a:rPr lang="da-DK" sz="4400">
                <a:solidFill>
                  <a:srgbClr val="660066"/>
                </a:solidFill>
              </a:rPr>
              <a:t>9 навчальних годин </a:t>
            </a:r>
            <a:r>
              <a:rPr lang="da-DK" sz="4000">
                <a:solidFill>
                  <a:srgbClr val="660066"/>
                </a:solidFill>
              </a:rPr>
              <a:t>на тиждень, виходячи з норми на ставку </a:t>
            </a:r>
            <a:r>
              <a:rPr lang="da-DK" sz="4400">
                <a:solidFill>
                  <a:srgbClr val="660066"/>
                </a:solidFill>
              </a:rPr>
              <a:t>18 навчальних годин </a:t>
            </a:r>
            <a:r>
              <a:rPr lang="da-DK" sz="4000">
                <a:solidFill>
                  <a:srgbClr val="660066"/>
                </a:solidFill>
              </a:rPr>
              <a:t>на тиждень;</a:t>
            </a:r>
            <a:endParaRPr/>
          </a:p>
          <a:p>
            <a:pPr marL="0" lvl="0" indent="0" algn="l" rtl="0">
              <a:spcBef>
                <a:spcPts val="800"/>
              </a:spcBef>
              <a:spcAft>
                <a:spcPts val="0"/>
              </a:spcAft>
              <a:buClr>
                <a:schemeClr val="dk1"/>
              </a:buClr>
              <a:buSzPts val="4000"/>
              <a:buNone/>
            </a:pPr>
            <a:endParaRPr sz="4000">
              <a:solidFill>
                <a:srgbClr val="002060"/>
              </a:solidFill>
            </a:endParaRPr>
          </a:p>
          <a:p>
            <a:pPr marL="0" lvl="0" indent="0" algn="just" rtl="0">
              <a:spcBef>
                <a:spcPts val="800"/>
              </a:spcBef>
              <a:spcAft>
                <a:spcPts val="0"/>
              </a:spcAft>
              <a:buClr>
                <a:srgbClr val="002060"/>
              </a:buClr>
              <a:buSzPts val="4000"/>
              <a:buNone/>
            </a:pPr>
            <a:r>
              <a:rPr lang="da-DK" sz="4000">
                <a:solidFill>
                  <a:srgbClr val="002060"/>
                </a:solidFill>
              </a:rPr>
              <a:t>6. Розроблення та затвердження посадових інструкцій асистента вчителя,  вчителів-дефектологів та   затвердження   графіків  роботи фахівців  з урахуванням погодинного навантаження;</a:t>
            </a:r>
            <a:endParaRPr/>
          </a:p>
          <a:p>
            <a:pPr marL="0" lvl="0" indent="0" algn="l" rtl="0">
              <a:spcBef>
                <a:spcPts val="800"/>
              </a:spcBef>
              <a:spcAft>
                <a:spcPts val="0"/>
              </a:spcAft>
              <a:buClr>
                <a:schemeClr val="dk1"/>
              </a:buClr>
              <a:buSzPts val="4000"/>
              <a:buNone/>
            </a:pPr>
            <a:endParaRPr sz="4000">
              <a:solidFill>
                <a:srgbClr val="002060"/>
              </a:solidFill>
            </a:endParaRPr>
          </a:p>
          <a:p>
            <a:pPr marL="0" lvl="0" indent="0" algn="just" rtl="0">
              <a:spcBef>
                <a:spcPts val="800"/>
              </a:spcBef>
              <a:spcAft>
                <a:spcPts val="0"/>
              </a:spcAft>
              <a:buClr>
                <a:srgbClr val="002060"/>
              </a:buClr>
              <a:buSzPts val="4000"/>
              <a:buNone/>
            </a:pPr>
            <a:r>
              <a:rPr lang="da-DK" sz="4000">
                <a:solidFill>
                  <a:srgbClr val="002060"/>
                </a:solidFill>
              </a:rPr>
              <a:t>7. </a:t>
            </a:r>
            <a:r>
              <a:rPr lang="da-DK" sz="4000">
                <a:solidFill>
                  <a:srgbClr val="660066"/>
                </a:solidFill>
              </a:rPr>
              <a:t>Внесення змін до посадових інструкцій педагогічних працівників, які будуть працювати в інклюзивному класі;</a:t>
            </a:r>
            <a:endParaRPr/>
          </a:p>
          <a:p>
            <a:pPr marL="0" lvl="0" indent="0" algn="l" rtl="0">
              <a:spcBef>
                <a:spcPts val="800"/>
              </a:spcBef>
              <a:spcAft>
                <a:spcPts val="0"/>
              </a:spcAft>
              <a:buClr>
                <a:schemeClr val="dk1"/>
              </a:buClr>
              <a:buSzPts val="4000"/>
              <a:buNone/>
            </a:pPr>
            <a:endParaRPr sz="4000">
              <a:solidFill>
                <a:srgbClr val="002060"/>
              </a:solidFill>
            </a:endParaRPr>
          </a:p>
          <a:p>
            <a:pPr marL="0" lvl="0" indent="0" algn="just" rtl="0">
              <a:spcBef>
                <a:spcPts val="880"/>
              </a:spcBef>
              <a:spcAft>
                <a:spcPts val="0"/>
              </a:spcAft>
              <a:buClr>
                <a:srgbClr val="002060"/>
              </a:buClr>
              <a:buSzPts val="4000"/>
              <a:buNone/>
            </a:pPr>
            <a:r>
              <a:rPr lang="da-DK" sz="4000">
                <a:solidFill>
                  <a:srgbClr val="002060"/>
                </a:solidFill>
              </a:rPr>
              <a:t>8. Укладення  </a:t>
            </a:r>
            <a:r>
              <a:rPr lang="da-DK" sz="4400">
                <a:solidFill>
                  <a:srgbClr val="002060"/>
                </a:solidFill>
              </a:rPr>
              <a:t>цивільно-правових договорів</a:t>
            </a:r>
            <a:r>
              <a:rPr lang="da-DK" sz="4000">
                <a:solidFill>
                  <a:srgbClr val="002060"/>
                </a:solidFill>
              </a:rPr>
              <a:t>  із педагогічними працівниками щодо проведення корекційно-розвиткових занять (</a:t>
            </a:r>
            <a:r>
              <a:rPr lang="da-DK" sz="4000" u="sng">
                <a:solidFill>
                  <a:srgbClr val="C00000"/>
                </a:solidFill>
              </a:rPr>
              <a:t>Постанова КМУ від 14 лютого 2017 р. № 88</a:t>
            </a:r>
            <a:r>
              <a:rPr lang="da-DK" sz="4000">
                <a:solidFill>
                  <a:srgbClr val="002060"/>
                </a:solidFill>
              </a:rPr>
              <a:t>).</a:t>
            </a:r>
            <a:endParaRPr/>
          </a:p>
          <a:p>
            <a:pPr marL="816393" lvl="0" indent="-562393" algn="l" rtl="0">
              <a:spcBef>
                <a:spcPts val="800"/>
              </a:spcBef>
              <a:spcAft>
                <a:spcPts val="0"/>
              </a:spcAft>
              <a:buClr>
                <a:schemeClr val="dk1"/>
              </a:buClr>
              <a:buSzPts val="4000"/>
              <a:buNone/>
            </a:pPr>
            <a:endParaRPr sz="4000">
              <a:solidFill>
                <a:srgbClr val="002060"/>
              </a:solidFill>
            </a:endParaRPr>
          </a:p>
        </p:txBody>
      </p:sp>
      <p:pic>
        <p:nvPicPr>
          <p:cNvPr id="323" name="Google Shape;323;p41"/>
          <p:cNvPicPr preferRelativeResize="0"/>
          <p:nvPr/>
        </p:nvPicPr>
        <p:blipFill rotWithShape="1">
          <a:blip r:embed="rId3">
            <a:alphaModFix/>
          </a:blip>
          <a:srcRect/>
          <a:stretch/>
        </p:blipFill>
        <p:spPr>
          <a:xfrm>
            <a:off x="1410751" y="700964"/>
            <a:ext cx="940505" cy="940505"/>
          </a:xfrm>
          <a:prstGeom prst="rect">
            <a:avLst/>
          </a:prstGeom>
          <a:noFill/>
          <a:ln>
            <a:noFill/>
          </a:ln>
        </p:spPr>
      </p:pic>
      <p:pic>
        <p:nvPicPr>
          <p:cNvPr id="324" name="Google Shape;324;p41"/>
          <p:cNvPicPr preferRelativeResize="0"/>
          <p:nvPr/>
        </p:nvPicPr>
        <p:blipFill rotWithShape="1">
          <a:blip r:embed="rId3">
            <a:alphaModFix/>
          </a:blip>
          <a:srcRect/>
          <a:stretch/>
        </p:blipFill>
        <p:spPr>
          <a:xfrm>
            <a:off x="1545136" y="3290708"/>
            <a:ext cx="940505" cy="940505"/>
          </a:xfrm>
          <a:prstGeom prst="rect">
            <a:avLst/>
          </a:prstGeom>
          <a:noFill/>
          <a:ln>
            <a:noFill/>
          </a:ln>
        </p:spPr>
      </p:pic>
      <p:pic>
        <p:nvPicPr>
          <p:cNvPr id="325" name="Google Shape;325;p41"/>
          <p:cNvPicPr preferRelativeResize="0"/>
          <p:nvPr/>
        </p:nvPicPr>
        <p:blipFill rotWithShape="1">
          <a:blip r:embed="rId3">
            <a:alphaModFix/>
          </a:blip>
          <a:srcRect/>
          <a:stretch/>
        </p:blipFill>
        <p:spPr>
          <a:xfrm>
            <a:off x="1410747" y="6948411"/>
            <a:ext cx="940505" cy="940505"/>
          </a:xfrm>
          <a:prstGeom prst="rect">
            <a:avLst/>
          </a:prstGeom>
          <a:noFill/>
          <a:ln>
            <a:noFill/>
          </a:ln>
        </p:spPr>
      </p:pic>
      <p:pic>
        <p:nvPicPr>
          <p:cNvPr id="326" name="Google Shape;326;p41"/>
          <p:cNvPicPr preferRelativeResize="0"/>
          <p:nvPr/>
        </p:nvPicPr>
        <p:blipFill rotWithShape="1">
          <a:blip r:embed="rId3">
            <a:alphaModFix/>
          </a:blip>
          <a:srcRect/>
          <a:stretch/>
        </p:blipFill>
        <p:spPr>
          <a:xfrm>
            <a:off x="1533543" y="11418004"/>
            <a:ext cx="940505" cy="940505"/>
          </a:xfrm>
          <a:prstGeom prst="rect">
            <a:avLst/>
          </a:prstGeom>
          <a:noFill/>
          <a:ln>
            <a:noFill/>
          </a:ln>
        </p:spPr>
      </p:pic>
      <p:pic>
        <p:nvPicPr>
          <p:cNvPr id="327" name="Google Shape;327;p41"/>
          <p:cNvPicPr preferRelativeResize="0"/>
          <p:nvPr/>
        </p:nvPicPr>
        <p:blipFill rotWithShape="1">
          <a:blip r:embed="rId3">
            <a:alphaModFix/>
          </a:blip>
          <a:srcRect/>
          <a:stretch/>
        </p:blipFill>
        <p:spPr>
          <a:xfrm>
            <a:off x="1533544" y="9418435"/>
            <a:ext cx="940505" cy="94050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8"/>
          <p:cNvSpPr txBox="1">
            <a:spLocks noGrp="1"/>
          </p:cNvSpPr>
          <p:nvPr>
            <p:ph type="title"/>
          </p:nvPr>
        </p:nvSpPr>
        <p:spPr>
          <a:xfrm>
            <a:off x="2390775" y="556975"/>
            <a:ext cx="20150248" cy="171576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2060"/>
              </a:buClr>
              <a:buSzPts val="5400"/>
              <a:buFont typeface="Calibri"/>
              <a:buNone/>
            </a:pPr>
            <a:r>
              <a:rPr lang="da-DK" sz="5400" b="1">
                <a:solidFill>
                  <a:srgbClr val="002060"/>
                </a:solidFill>
              </a:rPr>
              <a:t>Алгоритм  дій керівника закладу </a:t>
            </a:r>
            <a:br>
              <a:rPr lang="da-DK" sz="5400" b="1">
                <a:solidFill>
                  <a:srgbClr val="002060"/>
                </a:solidFill>
              </a:rPr>
            </a:br>
            <a:r>
              <a:rPr lang="da-DK" sz="5400" b="1">
                <a:solidFill>
                  <a:srgbClr val="002060"/>
                </a:solidFill>
              </a:rPr>
              <a:t>щодо створення Команди супроводу учнів з ООП</a:t>
            </a:r>
            <a:endParaRPr b="1">
              <a:solidFill>
                <a:srgbClr val="002060"/>
              </a:solidFill>
            </a:endParaRPr>
          </a:p>
        </p:txBody>
      </p:sp>
      <p:sp>
        <p:nvSpPr>
          <p:cNvPr id="333" name="Google Shape;333;p48"/>
          <p:cNvSpPr/>
          <p:nvPr/>
        </p:nvSpPr>
        <p:spPr>
          <a:xfrm>
            <a:off x="1905000" y="2857500"/>
            <a:ext cx="17716500" cy="3257550"/>
          </a:xfrm>
          <a:prstGeom prst="bevel">
            <a:avLst>
              <a:gd name="adj" fmla="val 12500"/>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Розробити  Положення про Команду  супроводу дитини з ООП</a:t>
            </a:r>
            <a:endParaRPr/>
          </a:p>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 (на підставі Примірного положення, </a:t>
            </a:r>
            <a:endParaRPr/>
          </a:p>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затвердженого наказом МОН України від 08.06.2018 № 609).</a:t>
            </a:r>
            <a:endParaRPr/>
          </a:p>
        </p:txBody>
      </p:sp>
      <p:sp>
        <p:nvSpPr>
          <p:cNvPr id="334" name="Google Shape;334;p48"/>
          <p:cNvSpPr/>
          <p:nvPr/>
        </p:nvSpPr>
        <p:spPr>
          <a:xfrm>
            <a:off x="3448050" y="6267450"/>
            <a:ext cx="17716500" cy="3543300"/>
          </a:xfrm>
          <a:prstGeom prst="bevel">
            <a:avLst>
              <a:gd name="adj" fmla="val 12500"/>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Сформувати Команду супроводу для кожного учня з ООП </a:t>
            </a:r>
            <a:endParaRPr/>
          </a:p>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та затвердити її склад наказом (видається щорічно).</a:t>
            </a:r>
            <a:endParaRPr/>
          </a:p>
        </p:txBody>
      </p:sp>
      <p:sp>
        <p:nvSpPr>
          <p:cNvPr id="335" name="Google Shape;335;p48"/>
          <p:cNvSpPr/>
          <p:nvPr/>
        </p:nvSpPr>
        <p:spPr>
          <a:xfrm>
            <a:off x="2724150" y="10229850"/>
            <a:ext cx="17716500" cy="2933700"/>
          </a:xfrm>
          <a:prstGeom prst="bevel">
            <a:avLst>
              <a:gd name="adj" fmla="val 12500"/>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Склад Команди супроводу визначається </a:t>
            </a:r>
            <a:endParaRPr/>
          </a:p>
          <a:p>
            <a:pPr marL="0" marR="0" lvl="0" indent="0" algn="ctr" rtl="0">
              <a:lnSpc>
                <a:spcPct val="100000"/>
              </a:lnSpc>
              <a:spcBef>
                <a:spcPts val="0"/>
              </a:spcBef>
              <a:spcAft>
                <a:spcPts val="0"/>
              </a:spcAft>
              <a:buNone/>
            </a:pPr>
            <a:r>
              <a:rPr lang="da-DK" sz="4400" b="1" i="1" u="none" strike="noStrike" cap="none">
                <a:solidFill>
                  <a:srgbClr val="002060"/>
                </a:solidFill>
                <a:latin typeface="Arial"/>
                <a:ea typeface="Arial"/>
                <a:cs typeface="Arial"/>
                <a:sym typeface="Arial"/>
              </a:rPr>
              <a:t>з урахуванням освітніх потреб дитини з ООП.</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6"/>
          <p:cNvSpPr txBox="1">
            <a:spLocks noGrp="1"/>
          </p:cNvSpPr>
          <p:nvPr>
            <p:ph type="title"/>
          </p:nvPr>
        </p:nvSpPr>
        <p:spPr>
          <a:xfrm>
            <a:off x="5829138" y="455290"/>
            <a:ext cx="12763582" cy="142180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2060"/>
              </a:buClr>
              <a:buSzPts val="8800"/>
              <a:buFont typeface="Times New Roman"/>
              <a:buNone/>
            </a:pPr>
            <a:r>
              <a:rPr lang="da-DK" sz="7200" b="1" i="1">
                <a:solidFill>
                  <a:srgbClr val="002060"/>
                </a:solidFill>
                <a:latin typeface="Times New Roman"/>
                <a:ea typeface="Times New Roman"/>
                <a:cs typeface="Times New Roman"/>
                <a:sym typeface="Times New Roman"/>
              </a:rPr>
              <a:t>Склад команди супроводу</a:t>
            </a:r>
            <a:endParaRPr sz="7200" b="1" i="1">
              <a:solidFill>
                <a:srgbClr val="002060"/>
              </a:solidFill>
              <a:latin typeface="Times New Roman"/>
              <a:ea typeface="Times New Roman"/>
              <a:cs typeface="Times New Roman"/>
              <a:sym typeface="Times New Roman"/>
            </a:endParaRPr>
          </a:p>
        </p:txBody>
      </p:sp>
      <p:sp>
        <p:nvSpPr>
          <p:cNvPr id="341" name="Google Shape;341;p46"/>
          <p:cNvSpPr/>
          <p:nvPr/>
        </p:nvSpPr>
        <p:spPr>
          <a:xfrm>
            <a:off x="3087854" y="10286850"/>
            <a:ext cx="18679974" cy="3088144"/>
          </a:xfrm>
          <a:prstGeom prst="upArrowCallout">
            <a:avLst>
              <a:gd name="adj1" fmla="val 14011"/>
              <a:gd name="adj2" fmla="val 43926"/>
              <a:gd name="adj3" fmla="val 25000"/>
              <a:gd name="adj4" fmla="val 64977"/>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217700" tIns="108850" rIns="217700" bIns="1088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42" name="Google Shape;342;p46"/>
          <p:cNvSpPr txBox="1"/>
          <p:nvPr/>
        </p:nvSpPr>
        <p:spPr>
          <a:xfrm>
            <a:off x="3087854" y="11470996"/>
            <a:ext cx="18679974" cy="1697164"/>
          </a:xfrm>
          <a:prstGeom prst="rect">
            <a:avLst/>
          </a:prstGeom>
          <a:noFill/>
          <a:ln>
            <a:noFill/>
          </a:ln>
        </p:spPr>
        <p:txBody>
          <a:bodyPr spcFirstLastPara="1" wrap="square" lIns="217700" tIns="108850" rIns="217700" bIns="10885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da-DK" sz="4800" b="1" i="0" u="none" strike="noStrike" cap="none">
                <a:solidFill>
                  <a:srgbClr val="002060"/>
                </a:solidFill>
                <a:latin typeface="Times New Roman"/>
                <a:ea typeface="Times New Roman"/>
                <a:cs typeface="Times New Roman"/>
                <a:sym typeface="Times New Roman"/>
              </a:rPr>
              <a:t>Склад КС визначається з урахуванням</a:t>
            </a:r>
            <a:endParaRPr sz="1400" b="0"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800"/>
              <a:buFont typeface="Arial"/>
              <a:buNone/>
            </a:pPr>
            <a:r>
              <a:rPr lang="da-DK" sz="4800" b="1" i="0" u="none" strike="noStrike" cap="none">
                <a:solidFill>
                  <a:srgbClr val="002060"/>
                </a:solidFill>
                <a:latin typeface="Times New Roman"/>
                <a:ea typeface="Times New Roman"/>
                <a:cs typeface="Times New Roman"/>
                <a:sym typeface="Times New Roman"/>
              </a:rPr>
              <a:t> освітніх потреб дитини з ООП</a:t>
            </a:r>
            <a:endParaRPr sz="4800" b="1" i="0" u="none" strike="noStrike" cap="none">
              <a:solidFill>
                <a:srgbClr val="002060"/>
              </a:solidFill>
              <a:latin typeface="Times New Roman"/>
              <a:ea typeface="Times New Roman"/>
              <a:cs typeface="Times New Roman"/>
              <a:sym typeface="Times New Roman"/>
            </a:endParaRPr>
          </a:p>
        </p:txBody>
      </p:sp>
      <p:grpSp>
        <p:nvGrpSpPr>
          <p:cNvPr id="343" name="Google Shape;343;p46"/>
          <p:cNvGrpSpPr/>
          <p:nvPr/>
        </p:nvGrpSpPr>
        <p:grpSpPr>
          <a:xfrm>
            <a:off x="2588850" y="2198534"/>
            <a:ext cx="6830874" cy="1546517"/>
            <a:chOff x="11192" y="11192"/>
            <a:chExt cx="1404144" cy="382123"/>
          </a:xfrm>
        </p:grpSpPr>
        <p:sp>
          <p:nvSpPr>
            <p:cNvPr id="344" name="Google Shape;344;p46"/>
            <p:cNvSpPr/>
            <p:nvPr/>
          </p:nvSpPr>
          <p:spPr>
            <a:xfrm>
              <a:off x="11192" y="11192"/>
              <a:ext cx="1404144" cy="382123"/>
            </a:xfrm>
            <a:prstGeom prst="roundRect">
              <a:avLst>
                <a:gd name="adj" fmla="val 10000"/>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45" name="Google Shape;345;p46"/>
            <p:cNvSpPr/>
            <p:nvPr/>
          </p:nvSpPr>
          <p:spPr>
            <a:xfrm>
              <a:off x="11192" y="11192"/>
              <a:ext cx="1381760" cy="359739"/>
            </a:xfrm>
            <a:prstGeom prst="rect">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1" i="0" u="none" strike="noStrike" cap="none">
                  <a:solidFill>
                    <a:srgbClr val="002060"/>
                  </a:solidFill>
                  <a:latin typeface="Times New Roman"/>
                  <a:ea typeface="Times New Roman"/>
                  <a:cs typeface="Times New Roman"/>
                  <a:sym typeface="Times New Roman"/>
                </a:rPr>
                <a:t>Постійні учасники</a:t>
              </a:r>
              <a:endParaRPr sz="4400" b="1" i="0" u="none" strike="noStrike" cap="none">
                <a:solidFill>
                  <a:srgbClr val="002060"/>
                </a:solidFill>
                <a:latin typeface="Times New Roman"/>
                <a:ea typeface="Times New Roman"/>
                <a:cs typeface="Times New Roman"/>
                <a:sym typeface="Times New Roman"/>
              </a:endParaRPr>
            </a:p>
          </p:txBody>
        </p:sp>
      </p:grpSp>
      <p:grpSp>
        <p:nvGrpSpPr>
          <p:cNvPr id="346" name="Google Shape;346;p46"/>
          <p:cNvGrpSpPr/>
          <p:nvPr/>
        </p:nvGrpSpPr>
        <p:grpSpPr>
          <a:xfrm>
            <a:off x="2066844" y="4200774"/>
            <a:ext cx="7524750" cy="6779003"/>
            <a:chOff x="-257469" y="168232"/>
            <a:chExt cx="1830206" cy="2928056"/>
          </a:xfrm>
        </p:grpSpPr>
        <p:sp>
          <p:nvSpPr>
            <p:cNvPr id="347" name="Google Shape;347;p46"/>
            <p:cNvSpPr/>
            <p:nvPr/>
          </p:nvSpPr>
          <p:spPr>
            <a:xfrm>
              <a:off x="-257469" y="168232"/>
              <a:ext cx="1830206" cy="2928056"/>
            </a:xfrm>
            <a:prstGeom prst="roundRect">
              <a:avLst>
                <a:gd name="adj" fmla="val 10000"/>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48" name="Google Shape;348;p46"/>
            <p:cNvSpPr/>
            <p:nvPr/>
          </p:nvSpPr>
          <p:spPr>
            <a:xfrm>
              <a:off x="-172307" y="251574"/>
              <a:ext cx="1745044" cy="2828723"/>
            </a:xfrm>
            <a:prstGeom prst="rect">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41900" tIns="41900" rIns="41900" bIns="419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Директор або</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заступник директора;</a:t>
              </a:r>
              <a:endParaRPr sz="40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класний керівник;</a:t>
              </a:r>
              <a:endParaRPr sz="40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вчителі;</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асистент вчителя;</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практичний психолог;</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соціальний педагог;</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корекційний педагог;</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батьки дитини;</a:t>
              </a:r>
              <a:endParaRPr sz="40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da-DK" sz="4000" b="1" i="1" u="none" strike="noStrike" cap="none">
                  <a:solidFill>
                    <a:srgbClr val="002060"/>
                  </a:solidFill>
                  <a:latin typeface="Times New Roman"/>
                  <a:ea typeface="Times New Roman"/>
                  <a:cs typeface="Times New Roman"/>
                  <a:sym typeface="Times New Roman"/>
                </a:rPr>
                <a:t>фахівець ІРЦ  з 2022 р</a:t>
              </a:r>
              <a:r>
                <a:rPr lang="da-DK" sz="4000" b="0" i="1" u="none" strike="noStrike" cap="none">
                  <a:solidFill>
                    <a:srgbClr val="002060"/>
                  </a:solidFill>
                  <a:latin typeface="Times New Roman"/>
                  <a:ea typeface="Times New Roman"/>
                  <a:cs typeface="Times New Roman"/>
                  <a:sym typeface="Times New Roman"/>
                </a:rPr>
                <a:t>.</a:t>
              </a:r>
              <a:endParaRPr sz="4000" b="0" i="1" u="none" strike="noStrike" cap="none">
                <a:solidFill>
                  <a:srgbClr val="002060"/>
                </a:solidFill>
                <a:latin typeface="Times New Roman"/>
                <a:ea typeface="Times New Roman"/>
                <a:cs typeface="Times New Roman"/>
                <a:sym typeface="Times New Roman"/>
              </a:endParaRPr>
            </a:p>
          </p:txBody>
        </p:sp>
      </p:grpSp>
      <p:grpSp>
        <p:nvGrpSpPr>
          <p:cNvPr id="349" name="Google Shape;349;p46"/>
          <p:cNvGrpSpPr/>
          <p:nvPr/>
        </p:nvGrpSpPr>
        <p:grpSpPr>
          <a:xfrm>
            <a:off x="16300772" y="5401986"/>
            <a:ext cx="459707" cy="140108"/>
            <a:chOff x="615876" y="394765"/>
            <a:chExt cx="172390" cy="70054"/>
          </a:xfrm>
        </p:grpSpPr>
        <p:sp>
          <p:nvSpPr>
            <p:cNvPr id="350" name="Google Shape;350;p46"/>
            <p:cNvSpPr/>
            <p:nvPr/>
          </p:nvSpPr>
          <p:spPr>
            <a:xfrm rot="5400000">
              <a:off x="667044" y="343597"/>
              <a:ext cx="70054" cy="172390"/>
            </a:xfrm>
            <a:prstGeom prst="rightArrow">
              <a:avLst>
                <a:gd name="adj1" fmla="val 60000"/>
                <a:gd name="adj2" fmla="val 50000"/>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46"/>
            <p:cNvSpPr/>
            <p:nvPr/>
          </p:nvSpPr>
          <p:spPr>
            <a:xfrm>
              <a:off x="650354" y="394765"/>
              <a:ext cx="103434" cy="4903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grpSp>
      <p:grpSp>
        <p:nvGrpSpPr>
          <p:cNvPr id="352" name="Google Shape;352;p46"/>
          <p:cNvGrpSpPr/>
          <p:nvPr/>
        </p:nvGrpSpPr>
        <p:grpSpPr>
          <a:xfrm>
            <a:off x="13760029" y="2309693"/>
            <a:ext cx="7217520" cy="1716277"/>
            <a:chOff x="0" y="0"/>
            <a:chExt cx="1404144" cy="383090"/>
          </a:xfrm>
        </p:grpSpPr>
        <p:sp>
          <p:nvSpPr>
            <p:cNvPr id="353" name="Google Shape;353;p46"/>
            <p:cNvSpPr/>
            <p:nvPr/>
          </p:nvSpPr>
          <p:spPr>
            <a:xfrm>
              <a:off x="0" y="0"/>
              <a:ext cx="1404144" cy="383090"/>
            </a:xfrm>
            <a:prstGeom prst="roundRect">
              <a:avLst>
                <a:gd name="adj" fmla="val 10000"/>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54" name="Google Shape;354;p46"/>
            <p:cNvSpPr/>
            <p:nvPr/>
          </p:nvSpPr>
          <p:spPr>
            <a:xfrm>
              <a:off x="11220" y="11220"/>
              <a:ext cx="1392924" cy="295814"/>
            </a:xfrm>
            <a:prstGeom prst="rect">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1" i="0" u="none" strike="noStrike" cap="none">
                  <a:solidFill>
                    <a:srgbClr val="002060"/>
                  </a:solidFill>
                  <a:latin typeface="Times New Roman"/>
                  <a:ea typeface="Times New Roman"/>
                  <a:cs typeface="Times New Roman"/>
                  <a:sym typeface="Times New Roman"/>
                </a:rPr>
                <a:t>Залучені фахівці </a:t>
              </a:r>
              <a:endParaRPr sz="4400" b="1" i="0" u="none" strike="noStrike" cap="none">
                <a:solidFill>
                  <a:srgbClr val="002060"/>
                </a:solidFill>
                <a:latin typeface="Times New Roman"/>
                <a:ea typeface="Times New Roman"/>
                <a:cs typeface="Times New Roman"/>
                <a:sym typeface="Times New Roman"/>
              </a:endParaRPr>
            </a:p>
          </p:txBody>
        </p:sp>
      </p:grpSp>
      <p:grpSp>
        <p:nvGrpSpPr>
          <p:cNvPr id="355" name="Google Shape;355;p46"/>
          <p:cNvGrpSpPr/>
          <p:nvPr/>
        </p:nvGrpSpPr>
        <p:grpSpPr>
          <a:xfrm>
            <a:off x="13910204" y="4219286"/>
            <a:ext cx="7286312" cy="6741980"/>
            <a:chOff x="0" y="399125"/>
            <a:chExt cx="1404144" cy="2703436"/>
          </a:xfrm>
        </p:grpSpPr>
        <p:sp>
          <p:nvSpPr>
            <p:cNvPr id="356" name="Google Shape;356;p46"/>
            <p:cNvSpPr/>
            <p:nvPr/>
          </p:nvSpPr>
          <p:spPr>
            <a:xfrm>
              <a:off x="0" y="399125"/>
              <a:ext cx="1404144" cy="2703436"/>
            </a:xfrm>
            <a:prstGeom prst="roundRect">
              <a:avLst>
                <a:gd name="adj" fmla="val 10000"/>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57" name="Google Shape;357;p46"/>
            <p:cNvSpPr/>
            <p:nvPr/>
          </p:nvSpPr>
          <p:spPr>
            <a:xfrm>
              <a:off x="40055" y="517622"/>
              <a:ext cx="1321892" cy="2543813"/>
            </a:xfrm>
            <a:prstGeom prst="rect">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49525" tIns="49525" rIns="49525" bIns="495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Медпрацівник закладу освіти; </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лікар;</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асистент дитини;</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спеціалісти системи соціального захисту населення;</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da-DK" sz="4000" b="0" i="0" u="none" strike="noStrike" cap="none">
                  <a:solidFill>
                    <a:schemeClr val="dk1"/>
                  </a:solidFill>
                  <a:latin typeface="Times New Roman"/>
                  <a:ea typeface="Times New Roman"/>
                  <a:cs typeface="Times New Roman"/>
                  <a:sym typeface="Times New Roman"/>
                </a:rPr>
                <a:t>Служби у справах дітей.</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nvGrpSpPr>
          <p:cNvPr id="358" name="Google Shape;358;p46"/>
          <p:cNvGrpSpPr/>
          <p:nvPr/>
        </p:nvGrpSpPr>
        <p:grpSpPr>
          <a:xfrm>
            <a:off x="21308120" y="5423002"/>
            <a:ext cx="459707" cy="140108"/>
            <a:chOff x="615876" y="394765"/>
            <a:chExt cx="172390" cy="70054"/>
          </a:xfrm>
        </p:grpSpPr>
        <p:sp>
          <p:nvSpPr>
            <p:cNvPr id="359" name="Google Shape;359;p46"/>
            <p:cNvSpPr/>
            <p:nvPr/>
          </p:nvSpPr>
          <p:spPr>
            <a:xfrm rot="5400000">
              <a:off x="667044" y="343597"/>
              <a:ext cx="70054" cy="172390"/>
            </a:xfrm>
            <a:prstGeom prst="rightArrow">
              <a:avLst>
                <a:gd name="adj1" fmla="val 60000"/>
                <a:gd name="adj2" fmla="val 50000"/>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46"/>
            <p:cNvSpPr/>
            <p:nvPr/>
          </p:nvSpPr>
          <p:spPr>
            <a:xfrm>
              <a:off x="650354" y="394765"/>
              <a:ext cx="103434" cy="4903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3"/>
          <p:cNvSpPr txBox="1">
            <a:spLocks noGrp="1"/>
          </p:cNvSpPr>
          <p:nvPr>
            <p:ph type="title"/>
          </p:nvPr>
        </p:nvSpPr>
        <p:spPr>
          <a:xfrm>
            <a:off x="1219200" y="588579"/>
            <a:ext cx="21945600" cy="2286000"/>
          </a:xfrm>
          <a:prstGeom prst="rect">
            <a:avLst/>
          </a:prstGeom>
          <a:noFill/>
          <a:ln>
            <a:noFill/>
          </a:ln>
        </p:spPr>
        <p:txBody>
          <a:bodyPr spcFirstLastPara="1" wrap="square" lIns="217700" tIns="108850" rIns="217700" bIns="108850" anchor="ctr" anchorCtr="0">
            <a:noAutofit/>
          </a:bodyPr>
          <a:lstStyle/>
          <a:p>
            <a:pPr marL="0" lvl="0" indent="0" algn="ctr" rtl="0">
              <a:spcBef>
                <a:spcPts val="0"/>
              </a:spcBef>
              <a:spcAft>
                <a:spcPts val="0"/>
              </a:spcAft>
              <a:buClr>
                <a:srgbClr val="002060"/>
              </a:buClr>
              <a:buSzPts val="5400"/>
              <a:buFont typeface="Calibri"/>
              <a:buNone/>
            </a:pPr>
            <a:r>
              <a:rPr lang="da-DK" sz="5400" b="1" i="1" u="sng">
                <a:solidFill>
                  <a:srgbClr val="002060"/>
                </a:solidFill>
              </a:rPr>
              <a:t>Алгоритм  дій керівника закладу </a:t>
            </a:r>
            <a:br>
              <a:rPr lang="da-DK" sz="5400" b="1" i="1" u="sng">
                <a:solidFill>
                  <a:srgbClr val="002060"/>
                </a:solidFill>
              </a:rPr>
            </a:br>
            <a:r>
              <a:rPr lang="da-DK" sz="5400" b="1" i="1" u="sng">
                <a:solidFill>
                  <a:srgbClr val="002060"/>
                </a:solidFill>
              </a:rPr>
              <a:t>щодо створення Команди супроводу учнів з ОО</a:t>
            </a:r>
            <a:r>
              <a:rPr lang="da-DK" sz="5400" b="1" i="1">
                <a:solidFill>
                  <a:srgbClr val="002060"/>
                </a:solidFill>
              </a:rPr>
              <a:t>П</a:t>
            </a:r>
            <a:endParaRPr sz="6000" i="1">
              <a:solidFill>
                <a:srgbClr val="002060"/>
              </a:solidFill>
            </a:endParaRPr>
          </a:p>
        </p:txBody>
      </p:sp>
      <p:sp>
        <p:nvSpPr>
          <p:cNvPr id="366" name="Google Shape;366;p43"/>
          <p:cNvSpPr txBox="1">
            <a:spLocks noGrp="1"/>
          </p:cNvSpPr>
          <p:nvPr>
            <p:ph type="body" idx="1"/>
          </p:nvPr>
        </p:nvSpPr>
        <p:spPr>
          <a:xfrm>
            <a:off x="1638301" y="3429000"/>
            <a:ext cx="21088350" cy="9791700"/>
          </a:xfrm>
          <a:prstGeom prst="rect">
            <a:avLst/>
          </a:prstGeom>
          <a:noFill/>
          <a:ln>
            <a:noFill/>
          </a:ln>
        </p:spPr>
        <p:txBody>
          <a:bodyPr spcFirstLastPara="1" wrap="square" lIns="217700" tIns="108850" rIns="217700" bIns="108850" anchor="t" anchorCtr="0">
            <a:normAutofit fontScale="85000" lnSpcReduction="20000"/>
          </a:bodyPr>
          <a:lstStyle/>
          <a:p>
            <a:pPr marL="0" lvl="0" indent="0" algn="l" rtl="0">
              <a:lnSpc>
                <a:spcPct val="90000"/>
              </a:lnSpc>
              <a:spcBef>
                <a:spcPts val="0"/>
              </a:spcBef>
              <a:spcAft>
                <a:spcPts val="0"/>
              </a:spcAft>
              <a:buClr>
                <a:srgbClr val="7030A0"/>
              </a:buClr>
              <a:buSzPct val="109803"/>
              <a:buNone/>
            </a:pPr>
            <a:r>
              <a:rPr lang="da-DK" sz="6000" b="1" i="1">
                <a:solidFill>
                  <a:srgbClr val="7030A0"/>
                </a:solidFill>
              </a:rPr>
              <a:t>Призначити особу, відповідальну за організацію інклюзивного навчання у школі, координацію розробки ІПР.</a:t>
            </a:r>
            <a:endParaRPr/>
          </a:p>
          <a:p>
            <a:pPr marL="0" lvl="0" indent="0" algn="l" rtl="0">
              <a:lnSpc>
                <a:spcPct val="90000"/>
              </a:lnSpc>
              <a:spcBef>
                <a:spcPts val="2000"/>
              </a:spcBef>
              <a:spcAft>
                <a:spcPts val="0"/>
              </a:spcAft>
              <a:buClr>
                <a:srgbClr val="0070C0"/>
              </a:buClr>
              <a:buSzPct val="109803"/>
              <a:buNone/>
            </a:pPr>
            <a:r>
              <a:rPr lang="da-DK" sz="6000" b="1" i="1">
                <a:solidFill>
                  <a:srgbClr val="0070C0"/>
                </a:solidFill>
              </a:rPr>
              <a:t>Розподілити обов’язки між членами команди, ознайомити з посадовими інструкціями асистентів вчителів, педагогічних працівників, залучених до інклюзивного навчання.</a:t>
            </a:r>
            <a:endParaRPr/>
          </a:p>
          <a:p>
            <a:pPr marL="0" lvl="0" indent="0" algn="l" rtl="0">
              <a:lnSpc>
                <a:spcPct val="90000"/>
              </a:lnSpc>
              <a:spcBef>
                <a:spcPts val="2000"/>
              </a:spcBef>
              <a:spcAft>
                <a:spcPts val="0"/>
              </a:spcAft>
              <a:buClr>
                <a:srgbClr val="7030A0"/>
              </a:buClr>
              <a:buSzPct val="109803"/>
              <a:buNone/>
            </a:pPr>
            <a:r>
              <a:rPr lang="da-DK" sz="6000" b="1" i="1">
                <a:solidFill>
                  <a:srgbClr val="7030A0"/>
                </a:solidFill>
              </a:rPr>
              <a:t>Ініціювати засідання команди щонайменше тричі на рік (у вересні, грудні та травні-червні, позачергове - за потреби). Під час таких зустрічей обговорювати та аналізувати результат навчання дитини, ухвалювати рішення щодо індивідуальної програми розвитку, можливої її корекції тощо.</a:t>
            </a:r>
            <a:endParaRPr/>
          </a:p>
          <a:p>
            <a:pPr marL="0" lvl="0" indent="0" algn="l" rtl="0">
              <a:lnSpc>
                <a:spcPct val="90000"/>
              </a:lnSpc>
              <a:spcBef>
                <a:spcPts val="2000"/>
              </a:spcBef>
              <a:spcAft>
                <a:spcPts val="0"/>
              </a:spcAft>
              <a:buClr>
                <a:srgbClr val="0070C0"/>
              </a:buClr>
              <a:buSzPct val="109803"/>
              <a:buNone/>
            </a:pPr>
            <a:r>
              <a:rPr lang="da-DK" sz="6000" b="1" i="1">
                <a:solidFill>
                  <a:srgbClr val="0070C0"/>
                </a:solidFill>
              </a:rPr>
              <a:t>Визначити рівні підтримки дитини з ООП.  </a:t>
            </a:r>
            <a:endParaRPr/>
          </a:p>
          <a:p>
            <a:pPr marL="0" lvl="0" indent="0" algn="l" rtl="0">
              <a:lnSpc>
                <a:spcPct val="90000"/>
              </a:lnSpc>
              <a:spcBef>
                <a:spcPts val="2000"/>
              </a:spcBef>
              <a:spcAft>
                <a:spcPts val="0"/>
              </a:spcAft>
              <a:buClr>
                <a:srgbClr val="7030A0"/>
              </a:buClr>
              <a:buSzPct val="109803"/>
              <a:buNone/>
            </a:pPr>
            <a:r>
              <a:rPr lang="da-DK" sz="6000" b="1" i="1">
                <a:solidFill>
                  <a:srgbClr val="7030A0"/>
                </a:solidFill>
              </a:rPr>
              <a:t>Ухвалити ІПР дитини з ООП.</a:t>
            </a:r>
            <a:endParaRPr/>
          </a:p>
          <a:p>
            <a:pPr marL="0" lvl="0" indent="0" algn="l" rtl="0">
              <a:lnSpc>
                <a:spcPct val="90000"/>
              </a:lnSpc>
              <a:spcBef>
                <a:spcPts val="2000"/>
              </a:spcBef>
              <a:spcAft>
                <a:spcPts val="0"/>
              </a:spcAft>
              <a:buClr>
                <a:srgbClr val="0070C0"/>
              </a:buClr>
              <a:buSzPct val="109803"/>
              <a:buNone/>
            </a:pPr>
            <a:r>
              <a:rPr lang="da-DK" sz="6000" b="1" i="1">
                <a:solidFill>
                  <a:srgbClr val="0070C0"/>
                </a:solidFill>
              </a:rPr>
              <a:t>Координувати визначення рівня досягнутих результатів дитини з ООП за сферами розвитку.</a:t>
            </a:r>
            <a:endParaRPr/>
          </a:p>
          <a:p>
            <a:pPr marL="816393" lvl="0" indent="-406183" algn="l" rtl="0">
              <a:spcBef>
                <a:spcPts val="1292"/>
              </a:spcBef>
              <a:spcAft>
                <a:spcPts val="0"/>
              </a:spcAft>
              <a:buClr>
                <a:schemeClr val="dk1"/>
              </a:buClr>
              <a:buSzPct val="100000"/>
              <a:buNone/>
            </a:pPr>
            <a:endParaRPr/>
          </a:p>
        </p:txBody>
      </p:sp>
      <p:sp>
        <p:nvSpPr>
          <p:cNvPr id="367" name="Google Shape;367;p43"/>
          <p:cNvSpPr/>
          <p:nvPr/>
        </p:nvSpPr>
        <p:spPr>
          <a:xfrm>
            <a:off x="393211" y="3649274"/>
            <a:ext cx="1025614" cy="1094176"/>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3"/>
          <p:cNvSpPr/>
          <p:nvPr/>
        </p:nvSpPr>
        <p:spPr>
          <a:xfrm>
            <a:off x="393211" y="5581650"/>
            <a:ext cx="974634" cy="985050"/>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3"/>
          <p:cNvSpPr/>
          <p:nvPr/>
        </p:nvSpPr>
        <p:spPr>
          <a:xfrm>
            <a:off x="393211" y="7316587"/>
            <a:ext cx="1035138" cy="987826"/>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3"/>
          <p:cNvSpPr/>
          <p:nvPr/>
        </p:nvSpPr>
        <p:spPr>
          <a:xfrm>
            <a:off x="449558" y="9111820"/>
            <a:ext cx="958939" cy="902557"/>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3"/>
          <p:cNvSpPr/>
          <p:nvPr/>
        </p:nvSpPr>
        <p:spPr>
          <a:xfrm>
            <a:off x="431180" y="10175394"/>
            <a:ext cx="1030037" cy="1020002"/>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3"/>
          <p:cNvSpPr/>
          <p:nvPr/>
        </p:nvSpPr>
        <p:spPr>
          <a:xfrm>
            <a:off x="449558" y="11487150"/>
            <a:ext cx="1052311" cy="1123950"/>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9"/>
          <p:cNvSpPr txBox="1">
            <a:spLocks noGrp="1"/>
          </p:cNvSpPr>
          <p:nvPr>
            <p:ph type="title"/>
          </p:nvPr>
        </p:nvSpPr>
        <p:spPr>
          <a:xfrm>
            <a:off x="3556111" y="206144"/>
            <a:ext cx="14787477" cy="164718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2060"/>
              </a:buClr>
              <a:buSzPts val="8800"/>
              <a:buFont typeface="Calibri"/>
              <a:buNone/>
            </a:pPr>
            <a:r>
              <a:rPr lang="da-DK" sz="6000" b="1" i="1" u="sng">
                <a:solidFill>
                  <a:srgbClr val="002060"/>
                </a:solidFill>
              </a:rPr>
              <a:t>Організація роботи Команди супроводу </a:t>
            </a:r>
            <a:endParaRPr sz="6000" i="1" u="sng"/>
          </a:p>
        </p:txBody>
      </p:sp>
      <p:grpSp>
        <p:nvGrpSpPr>
          <p:cNvPr id="378" name="Google Shape;378;p49"/>
          <p:cNvGrpSpPr/>
          <p:nvPr/>
        </p:nvGrpSpPr>
        <p:grpSpPr>
          <a:xfrm>
            <a:off x="250909" y="1360676"/>
            <a:ext cx="23768918" cy="11473225"/>
            <a:chOff x="-51811" y="-346438"/>
            <a:chExt cx="21611677" cy="11473225"/>
          </a:xfrm>
        </p:grpSpPr>
        <p:sp>
          <p:nvSpPr>
            <p:cNvPr id="379" name="Google Shape;379;p49"/>
            <p:cNvSpPr/>
            <p:nvPr/>
          </p:nvSpPr>
          <p:spPr>
            <a:xfrm>
              <a:off x="2631370" y="5610066"/>
              <a:ext cx="5426974" cy="5225202"/>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49"/>
            <p:cNvSpPr txBox="1"/>
            <p:nvPr/>
          </p:nvSpPr>
          <p:spPr>
            <a:xfrm>
              <a:off x="3275727" y="6782713"/>
              <a:ext cx="4268000" cy="2999710"/>
            </a:xfrm>
            <a:prstGeom prst="rect">
              <a:avLst/>
            </a:prstGeom>
            <a:noFill/>
            <a:ln>
              <a:noFill/>
            </a:ln>
          </p:spPr>
          <p:txBody>
            <a:bodyPr spcFirstLastPara="1" wrap="square" lIns="0" tIns="40625" rIns="0" bIns="40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1" i="0" u="none" strike="noStrike" cap="none">
                  <a:solidFill>
                    <a:schemeClr val="lt1"/>
                  </a:solidFill>
                  <a:latin typeface="Arial"/>
                  <a:ea typeface="Arial"/>
                  <a:cs typeface="Arial"/>
                  <a:sym typeface="Arial"/>
                </a:rPr>
                <a:t>Збираються тричі на рік</a:t>
              </a:r>
              <a:endParaRPr sz="44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4400"/>
                <a:buFont typeface="Arial"/>
                <a:buNone/>
              </a:pPr>
              <a:r>
                <a:rPr lang="da-DK" sz="4400" b="1" i="0" u="none" strike="noStrike" cap="none">
                  <a:solidFill>
                    <a:schemeClr val="lt1"/>
                  </a:solidFill>
                  <a:latin typeface="Arial"/>
                  <a:ea typeface="Arial"/>
                  <a:cs typeface="Arial"/>
                  <a:sym typeface="Arial"/>
                </a:rPr>
                <a:t> (у вересні, грудні та травні-червні, за потреби)</a:t>
              </a:r>
              <a:endParaRPr sz="4400" b="1" i="0" u="none" strike="noStrike" cap="none">
                <a:solidFill>
                  <a:schemeClr val="lt1"/>
                </a:solidFill>
                <a:latin typeface="Arial"/>
                <a:ea typeface="Arial"/>
                <a:cs typeface="Arial"/>
                <a:sym typeface="Arial"/>
              </a:endParaRPr>
            </a:p>
          </p:txBody>
        </p:sp>
        <p:sp>
          <p:nvSpPr>
            <p:cNvPr id="381" name="Google Shape;381;p49"/>
            <p:cNvSpPr/>
            <p:nvPr/>
          </p:nvSpPr>
          <p:spPr>
            <a:xfrm>
              <a:off x="3845312" y="5738625"/>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49"/>
            <p:cNvSpPr/>
            <p:nvPr/>
          </p:nvSpPr>
          <p:spPr>
            <a:xfrm>
              <a:off x="-51811" y="3681776"/>
              <a:ext cx="4010686" cy="3443916"/>
            </a:xfrm>
            <a:prstGeom prst="hexagon">
              <a:avLst>
                <a:gd name="adj" fmla="val 25000"/>
                <a:gd name="vf" fmla="val 115470"/>
              </a:avLst>
            </a:prstGeom>
            <a:blipFill rotWithShape="1">
              <a:blip r:embed="rId3">
                <a:alphaModFix/>
              </a:blip>
              <a:stretch>
                <a:fillRect l="-9998" r="-9998"/>
              </a:stretch>
            </a:blip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49"/>
            <p:cNvSpPr/>
            <p:nvPr/>
          </p:nvSpPr>
          <p:spPr>
            <a:xfrm>
              <a:off x="392895" y="3732818"/>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49"/>
            <p:cNvSpPr/>
            <p:nvPr/>
          </p:nvSpPr>
          <p:spPr>
            <a:xfrm>
              <a:off x="7180747" y="3681776"/>
              <a:ext cx="4498843" cy="3814651"/>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49"/>
            <p:cNvSpPr txBox="1"/>
            <p:nvPr/>
          </p:nvSpPr>
          <p:spPr>
            <a:xfrm>
              <a:off x="7818314" y="4341030"/>
              <a:ext cx="3393722" cy="2377056"/>
            </a:xfrm>
            <a:prstGeom prst="rect">
              <a:avLst/>
            </a:prstGeom>
            <a:noFill/>
            <a:ln>
              <a:noFill/>
            </a:ln>
          </p:spPr>
          <p:txBody>
            <a:bodyPr spcFirstLastPara="1" wrap="square" lIns="0" tIns="40625" rIns="0" bIns="40625"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1" i="0" u="none" strike="noStrike" cap="none">
                  <a:solidFill>
                    <a:schemeClr val="lt1"/>
                  </a:solidFill>
                  <a:latin typeface="Arial"/>
                  <a:ea typeface="Arial"/>
                  <a:cs typeface="Arial"/>
                  <a:sym typeface="Arial"/>
                </a:rPr>
                <a:t>Проводять корекційно-розвиткові заняття</a:t>
              </a:r>
              <a:endParaRPr sz="4000" b="1" i="0" u="none" strike="noStrike" cap="none">
                <a:solidFill>
                  <a:schemeClr val="lt1"/>
                </a:solidFill>
                <a:latin typeface="Arial"/>
                <a:ea typeface="Arial"/>
                <a:cs typeface="Arial"/>
                <a:sym typeface="Arial"/>
              </a:endParaRPr>
            </a:p>
          </p:txBody>
        </p:sp>
        <p:sp>
          <p:nvSpPr>
            <p:cNvPr id="386" name="Google Shape;386;p49"/>
            <p:cNvSpPr/>
            <p:nvPr/>
          </p:nvSpPr>
          <p:spPr>
            <a:xfrm>
              <a:off x="9957369" y="6785822"/>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49"/>
            <p:cNvSpPr/>
            <p:nvPr/>
          </p:nvSpPr>
          <p:spPr>
            <a:xfrm>
              <a:off x="11409806" y="5137398"/>
              <a:ext cx="3470542" cy="3040978"/>
            </a:xfrm>
            <a:prstGeom prst="hexagon">
              <a:avLst>
                <a:gd name="adj" fmla="val 25000"/>
                <a:gd name="vf" fmla="val 115470"/>
              </a:avLst>
            </a:prstGeom>
            <a:blipFill rotWithShape="1">
              <a:blip r:embed="rId4">
                <a:alphaModFix/>
              </a:blip>
              <a:stretch>
                <a:fillRect l="-45995" r="-45995"/>
              </a:stretch>
            </a:blip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p49"/>
            <p:cNvSpPr/>
            <p:nvPr/>
          </p:nvSpPr>
          <p:spPr>
            <a:xfrm>
              <a:off x="3041806" y="759639"/>
              <a:ext cx="4714576" cy="4599165"/>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49"/>
            <p:cNvSpPr txBox="1"/>
            <p:nvPr/>
          </p:nvSpPr>
          <p:spPr>
            <a:xfrm>
              <a:off x="3509648" y="1727501"/>
              <a:ext cx="3800158" cy="3097873"/>
            </a:xfrm>
            <a:prstGeom prst="rect">
              <a:avLst/>
            </a:prstGeom>
            <a:noFill/>
            <a:ln>
              <a:noFill/>
            </a:ln>
          </p:spPr>
          <p:txBody>
            <a:bodyPr spcFirstLastPara="1" wrap="square" lIns="0" tIns="40625" rIns="0" bIns="40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1" i="0" u="none" strike="noStrike" cap="none">
                  <a:solidFill>
                    <a:schemeClr val="lt1"/>
                  </a:solidFill>
                  <a:latin typeface="Arial"/>
                  <a:ea typeface="Arial"/>
                  <a:cs typeface="Arial"/>
                  <a:sym typeface="Arial"/>
                </a:rPr>
                <a:t>Ухвалюють рішення щодо ІПР, можливі  корекції</a:t>
              </a:r>
              <a:endParaRPr sz="2000" b="1" i="0" u="none" strike="noStrike" cap="none">
                <a:solidFill>
                  <a:srgbClr val="000000"/>
                </a:solidFill>
                <a:latin typeface="Arial"/>
                <a:ea typeface="Arial"/>
                <a:cs typeface="Arial"/>
                <a:sym typeface="Arial"/>
              </a:endParaRPr>
            </a:p>
          </p:txBody>
        </p:sp>
        <p:sp>
          <p:nvSpPr>
            <p:cNvPr id="390" name="Google Shape;390;p49"/>
            <p:cNvSpPr/>
            <p:nvPr/>
          </p:nvSpPr>
          <p:spPr>
            <a:xfrm>
              <a:off x="3724954" y="759639"/>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 name="Google Shape;391;p49"/>
            <p:cNvSpPr/>
            <p:nvPr/>
          </p:nvSpPr>
          <p:spPr>
            <a:xfrm>
              <a:off x="7197098" y="0"/>
              <a:ext cx="3228112" cy="2851919"/>
            </a:xfrm>
            <a:prstGeom prst="hexagon">
              <a:avLst>
                <a:gd name="adj" fmla="val 25000"/>
                <a:gd name="vf" fmla="val 115470"/>
              </a:avLst>
            </a:prstGeom>
            <a:blipFill rotWithShape="1">
              <a:blip r:embed="rId5">
                <a:alphaModFix/>
              </a:blip>
              <a:stretch>
                <a:fillRect l="-7996" r="-7997"/>
              </a:stretch>
            </a:blip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p49"/>
            <p:cNvSpPr/>
            <p:nvPr/>
          </p:nvSpPr>
          <p:spPr>
            <a:xfrm>
              <a:off x="7309806" y="1525701"/>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p49"/>
            <p:cNvSpPr/>
            <p:nvPr/>
          </p:nvSpPr>
          <p:spPr>
            <a:xfrm>
              <a:off x="10072036" y="214120"/>
              <a:ext cx="4823031" cy="4215319"/>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49"/>
            <p:cNvSpPr txBox="1"/>
            <p:nvPr/>
          </p:nvSpPr>
          <p:spPr>
            <a:xfrm>
              <a:off x="10621627" y="1249711"/>
              <a:ext cx="3723845" cy="2377056"/>
            </a:xfrm>
            <a:prstGeom prst="rect">
              <a:avLst/>
            </a:prstGeom>
            <a:noFill/>
            <a:ln>
              <a:noFill/>
            </a:ln>
          </p:spPr>
          <p:txBody>
            <a:bodyPr spcFirstLastPara="1" wrap="square" lIns="0" tIns="40625" rIns="0" bIns="40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1" i="0" u="none" strike="noStrike" cap="none">
                  <a:solidFill>
                    <a:schemeClr val="lt1"/>
                  </a:solidFill>
                  <a:latin typeface="Arial"/>
                  <a:ea typeface="Arial"/>
                  <a:cs typeface="Arial"/>
                  <a:sym typeface="Arial"/>
                </a:rPr>
                <a:t>Обговорюють та аналізують результати навчання дитини</a:t>
              </a:r>
              <a:endParaRPr sz="4400" b="1" i="0" u="none" strike="noStrike" cap="none">
                <a:solidFill>
                  <a:schemeClr val="lt1"/>
                </a:solidFill>
                <a:latin typeface="Arial"/>
                <a:ea typeface="Arial"/>
                <a:cs typeface="Arial"/>
                <a:sym typeface="Arial"/>
              </a:endParaRPr>
            </a:p>
          </p:txBody>
        </p:sp>
        <p:sp>
          <p:nvSpPr>
            <p:cNvPr id="395" name="Google Shape;395;p49"/>
            <p:cNvSpPr/>
            <p:nvPr/>
          </p:nvSpPr>
          <p:spPr>
            <a:xfrm>
              <a:off x="12249630" y="4861150"/>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49"/>
            <p:cNvSpPr/>
            <p:nvPr/>
          </p:nvSpPr>
          <p:spPr>
            <a:xfrm>
              <a:off x="14601110" y="4171561"/>
              <a:ext cx="3233027" cy="2679156"/>
            </a:xfrm>
            <a:prstGeom prst="hexagon">
              <a:avLst>
                <a:gd name="adj" fmla="val 25000"/>
                <a:gd name="vf" fmla="val 115470"/>
              </a:avLst>
            </a:prstGeom>
            <a:blipFill rotWithShape="1">
              <a:blip r:embed="rId6">
                <a:alphaModFix/>
              </a:blip>
              <a:stretch>
                <a:fillRect l="-8998" r="-8997"/>
              </a:stretch>
            </a:blip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49"/>
            <p:cNvSpPr/>
            <p:nvPr/>
          </p:nvSpPr>
          <p:spPr>
            <a:xfrm>
              <a:off x="14880348" y="3905174"/>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49"/>
            <p:cNvSpPr/>
            <p:nvPr/>
          </p:nvSpPr>
          <p:spPr>
            <a:xfrm>
              <a:off x="14880348" y="-346438"/>
              <a:ext cx="5203686" cy="3421073"/>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49"/>
            <p:cNvSpPr txBox="1"/>
            <p:nvPr/>
          </p:nvSpPr>
          <p:spPr>
            <a:xfrm>
              <a:off x="15348190" y="71262"/>
              <a:ext cx="4127578" cy="2377056"/>
            </a:xfrm>
            <a:prstGeom prst="rect">
              <a:avLst/>
            </a:prstGeom>
            <a:noFill/>
            <a:ln>
              <a:noFill/>
            </a:ln>
          </p:spPr>
          <p:txBody>
            <a:bodyPr spcFirstLastPara="1" wrap="square" lIns="0" tIns="40625" rIns="0" bIns="40625"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da-DK" sz="4800" b="1" i="0" u="none" strike="noStrike" cap="none">
                  <a:solidFill>
                    <a:schemeClr val="lt1"/>
                  </a:solidFill>
                  <a:latin typeface="Arial"/>
                  <a:ea typeface="Arial"/>
                  <a:cs typeface="Arial"/>
                  <a:sym typeface="Arial"/>
                </a:rPr>
                <a:t>Допомагають опановувати програму</a:t>
              </a:r>
              <a:endParaRPr sz="4800" b="1" i="0" u="none" strike="noStrike" cap="none">
                <a:solidFill>
                  <a:schemeClr val="lt1"/>
                </a:solidFill>
                <a:latin typeface="Arial"/>
                <a:ea typeface="Arial"/>
                <a:cs typeface="Arial"/>
                <a:sym typeface="Arial"/>
              </a:endParaRPr>
            </a:p>
          </p:txBody>
        </p:sp>
        <p:sp>
          <p:nvSpPr>
            <p:cNvPr id="400" name="Google Shape;400;p49"/>
            <p:cNvSpPr/>
            <p:nvPr/>
          </p:nvSpPr>
          <p:spPr>
            <a:xfrm>
              <a:off x="15636671" y="2448318"/>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49"/>
            <p:cNvSpPr/>
            <p:nvPr/>
          </p:nvSpPr>
          <p:spPr>
            <a:xfrm>
              <a:off x="18068058" y="3166690"/>
              <a:ext cx="2973756" cy="2284169"/>
            </a:xfrm>
            <a:prstGeom prst="hexagon">
              <a:avLst>
                <a:gd name="adj" fmla="val 25000"/>
                <a:gd name="vf" fmla="val 115470"/>
              </a:avLst>
            </a:prstGeom>
            <a:blipFill rotWithShape="1">
              <a:blip r:embed="rId7">
                <a:alphaModFix/>
              </a:blip>
              <a:stretch>
                <a:fillRect l="-6996" r="-6996"/>
              </a:stretch>
            </a:blip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49"/>
            <p:cNvSpPr/>
            <p:nvPr/>
          </p:nvSpPr>
          <p:spPr>
            <a:xfrm>
              <a:off x="18114842" y="3329217"/>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49"/>
            <p:cNvSpPr/>
            <p:nvPr/>
          </p:nvSpPr>
          <p:spPr>
            <a:xfrm>
              <a:off x="17549180" y="5759079"/>
              <a:ext cx="4010686" cy="3443916"/>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49"/>
            <p:cNvSpPr txBox="1"/>
            <p:nvPr/>
          </p:nvSpPr>
          <p:spPr>
            <a:xfrm>
              <a:off x="18170395" y="6292509"/>
              <a:ext cx="2768252" cy="2377056"/>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1" i="0" u="none" strike="noStrike" cap="none">
                  <a:solidFill>
                    <a:schemeClr val="lt1"/>
                  </a:solidFill>
                  <a:latin typeface="Arial"/>
                  <a:ea typeface="Arial"/>
                  <a:cs typeface="Arial"/>
                  <a:sym typeface="Arial"/>
                </a:rPr>
                <a:t>Працюють </a:t>
              </a:r>
              <a:endParaRPr sz="40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4000"/>
                <a:buFont typeface="Arial"/>
                <a:buNone/>
              </a:pPr>
              <a:r>
                <a:rPr lang="da-DK" sz="4000" b="1" i="0" u="none" strike="noStrike" cap="none">
                  <a:solidFill>
                    <a:schemeClr val="lt1"/>
                  </a:solidFill>
                  <a:latin typeface="Arial"/>
                  <a:ea typeface="Arial"/>
                  <a:cs typeface="Arial"/>
                  <a:sym typeface="Arial"/>
                </a:rPr>
                <a:t>із дитиною впродовж року</a:t>
              </a:r>
              <a:endParaRPr sz="1600" b="1" i="0" u="none" strike="noStrike" cap="none">
                <a:solidFill>
                  <a:srgbClr val="000000"/>
                </a:solidFill>
                <a:latin typeface="Arial"/>
                <a:ea typeface="Arial"/>
                <a:cs typeface="Arial"/>
                <a:sym typeface="Arial"/>
              </a:endParaRPr>
            </a:p>
          </p:txBody>
        </p:sp>
        <p:sp>
          <p:nvSpPr>
            <p:cNvPr id="405" name="Google Shape;405;p49"/>
            <p:cNvSpPr/>
            <p:nvPr/>
          </p:nvSpPr>
          <p:spPr>
            <a:xfrm>
              <a:off x="18344511" y="8775000"/>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49"/>
            <p:cNvSpPr/>
            <p:nvPr/>
          </p:nvSpPr>
          <p:spPr>
            <a:xfrm>
              <a:off x="13946760" y="8116592"/>
              <a:ext cx="3507352" cy="3010195"/>
            </a:xfrm>
            <a:prstGeom prst="hexagon">
              <a:avLst>
                <a:gd name="adj" fmla="val 25000"/>
                <a:gd name="vf" fmla="val 115470"/>
              </a:avLst>
            </a:prstGeom>
            <a:blipFill rotWithShape="1">
              <a:blip r:embed="rId8">
                <a:alphaModFix/>
              </a:blip>
              <a:stretch>
                <a:fillRect l="-3996" r="-3996"/>
              </a:stretch>
            </a:blip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49"/>
            <p:cNvSpPr/>
            <p:nvPr/>
          </p:nvSpPr>
          <p:spPr>
            <a:xfrm>
              <a:off x="15983702" y="7838126"/>
              <a:ext cx="467842" cy="403601"/>
            </a:xfrm>
            <a:prstGeom prst="hexagon">
              <a:avLst>
                <a:gd name="adj" fmla="val 25000"/>
                <a:gd name="vf" fmla="val 115470"/>
              </a:avLst>
            </a:prstGeom>
            <a:solidFill>
              <a:schemeClr val="lt1"/>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8" name="Google Shape;408;p49"/>
          <p:cNvSpPr/>
          <p:nvPr/>
        </p:nvSpPr>
        <p:spPr>
          <a:xfrm>
            <a:off x="8805760" y="9575351"/>
            <a:ext cx="4867710" cy="3821671"/>
          </a:xfrm>
          <a:prstGeom prst="hexagon">
            <a:avLst>
              <a:gd name="adj" fmla="val 25000"/>
              <a:gd name="vf" fmla="val 11547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49"/>
          <p:cNvSpPr txBox="1"/>
          <p:nvPr/>
        </p:nvSpPr>
        <p:spPr>
          <a:xfrm>
            <a:off x="9496389" y="10209836"/>
            <a:ext cx="3656930" cy="2552700"/>
          </a:xfrm>
          <a:prstGeom prst="rect">
            <a:avLst/>
          </a:prstGeom>
          <a:noFill/>
          <a:ln>
            <a:noFill/>
          </a:ln>
        </p:spPr>
        <p:txBody>
          <a:bodyPr spcFirstLastPara="1" wrap="square" lIns="0" tIns="40625" rIns="0" bIns="40625"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da-DK" sz="4800" b="1" i="0" u="none" strike="noStrike" cap="none">
                <a:solidFill>
                  <a:schemeClr val="lt1"/>
                </a:solidFill>
                <a:latin typeface="Arial"/>
                <a:ea typeface="Arial"/>
                <a:cs typeface="Arial"/>
                <a:sym typeface="Arial"/>
              </a:rPr>
              <a:t>Визначення рівнів підтримки</a:t>
            </a:r>
            <a:endParaRPr sz="4800" b="1"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4"/>
          <p:cNvSpPr txBox="1">
            <a:spLocks noGrp="1"/>
          </p:cNvSpPr>
          <p:nvPr>
            <p:ph type="title"/>
          </p:nvPr>
        </p:nvSpPr>
        <p:spPr>
          <a:xfrm>
            <a:off x="3829049" y="193959"/>
            <a:ext cx="15506701" cy="162432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2060"/>
              </a:buClr>
              <a:buSzPts val="8800"/>
              <a:buFont typeface="Calibri"/>
              <a:buNone/>
            </a:pPr>
            <a:r>
              <a:rPr lang="da-DK" sz="6000" b="1" i="1" u="sng">
                <a:solidFill>
                  <a:srgbClr val="002060"/>
                </a:solidFill>
              </a:rPr>
              <a:t>Участь батьків у Команді супроводу</a:t>
            </a:r>
            <a:endParaRPr sz="6000" b="1" i="1" u="sng">
              <a:solidFill>
                <a:srgbClr val="002060"/>
              </a:solidFill>
            </a:endParaRPr>
          </a:p>
        </p:txBody>
      </p:sp>
      <p:pic>
        <p:nvPicPr>
          <p:cNvPr id="415" name="Google Shape;415;p54" descr="Семья Шаблоны и фоны PowerPoint, темы Google Презентации -  SmileTemplates.com"/>
          <p:cNvPicPr preferRelativeResize="0"/>
          <p:nvPr/>
        </p:nvPicPr>
        <p:blipFill rotWithShape="1">
          <a:blip r:embed="rId3">
            <a:alphaModFix/>
          </a:blip>
          <a:srcRect t="11316" r="31367"/>
          <a:stretch/>
        </p:blipFill>
        <p:spPr>
          <a:xfrm>
            <a:off x="223898" y="2223881"/>
            <a:ext cx="4058058" cy="4009430"/>
          </a:xfrm>
          <a:prstGeom prst="ellipse">
            <a:avLst/>
          </a:prstGeom>
          <a:noFill/>
          <a:ln>
            <a:noFill/>
          </a:ln>
        </p:spPr>
      </p:pic>
      <p:grpSp>
        <p:nvGrpSpPr>
          <p:cNvPr id="416" name="Google Shape;416;p54"/>
          <p:cNvGrpSpPr/>
          <p:nvPr/>
        </p:nvGrpSpPr>
        <p:grpSpPr>
          <a:xfrm>
            <a:off x="1176519" y="6233311"/>
            <a:ext cx="22283555" cy="1500197"/>
            <a:chOff x="0" y="2761824"/>
            <a:chExt cx="19754849" cy="2695680"/>
          </a:xfrm>
        </p:grpSpPr>
        <p:sp>
          <p:nvSpPr>
            <p:cNvPr id="417" name="Google Shape;417;p54"/>
            <p:cNvSpPr/>
            <p:nvPr/>
          </p:nvSpPr>
          <p:spPr>
            <a:xfrm>
              <a:off x="0" y="2761824"/>
              <a:ext cx="19754849" cy="2695680"/>
            </a:xfrm>
            <a:prstGeom prst="roundRect">
              <a:avLst>
                <a:gd name="adj" fmla="val 16667"/>
              </a:avLst>
            </a:prstGeom>
            <a:solidFill>
              <a:srgbClr val="FBD4B4"/>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54"/>
            <p:cNvSpPr/>
            <p:nvPr/>
          </p:nvSpPr>
          <p:spPr>
            <a:xfrm>
              <a:off x="131592" y="2893416"/>
              <a:ext cx="19491665" cy="2432496"/>
            </a:xfrm>
            <a:prstGeom prst="rect">
              <a:avLst/>
            </a:prstGeom>
            <a:solidFill>
              <a:srgbClr val="FBD4B4"/>
            </a:solidFill>
            <a:ln>
              <a:noFill/>
            </a:ln>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da-DK" sz="4400" b="1" i="0" u="none" strike="noStrike" cap="none">
                  <a:solidFill>
                    <a:schemeClr val="dk1"/>
                  </a:solidFill>
                  <a:latin typeface="Arial"/>
                  <a:ea typeface="Arial"/>
                  <a:cs typeface="Arial"/>
                  <a:sym typeface="Arial"/>
                </a:rPr>
                <a:t>Розповідати, як проходить освітній процес, які труднощі виникають у дитини.</a:t>
              </a:r>
              <a:endParaRPr/>
            </a:p>
          </p:txBody>
        </p:sp>
      </p:grpSp>
      <p:grpSp>
        <p:nvGrpSpPr>
          <p:cNvPr id="419" name="Google Shape;419;p54"/>
          <p:cNvGrpSpPr/>
          <p:nvPr/>
        </p:nvGrpSpPr>
        <p:grpSpPr>
          <a:xfrm>
            <a:off x="4409705" y="3349328"/>
            <a:ext cx="19178122" cy="2564088"/>
            <a:chOff x="0" y="2837201"/>
            <a:chExt cx="19754849" cy="2695680"/>
          </a:xfrm>
        </p:grpSpPr>
        <p:sp>
          <p:nvSpPr>
            <p:cNvPr id="420" name="Google Shape;420;p54"/>
            <p:cNvSpPr/>
            <p:nvPr/>
          </p:nvSpPr>
          <p:spPr>
            <a:xfrm>
              <a:off x="0" y="2837201"/>
              <a:ext cx="19754849" cy="2695680"/>
            </a:xfrm>
            <a:prstGeom prst="roundRect">
              <a:avLst>
                <a:gd name="adj" fmla="val 16667"/>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54"/>
            <p:cNvSpPr/>
            <p:nvPr/>
          </p:nvSpPr>
          <p:spPr>
            <a:xfrm>
              <a:off x="131592" y="2968793"/>
              <a:ext cx="19491665" cy="2432496"/>
            </a:xfrm>
            <a:prstGeom prst="rect">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da-DK" sz="4400" b="1" i="0" u="none" strike="noStrike" cap="none">
                  <a:solidFill>
                    <a:srgbClr val="002060"/>
                  </a:solidFill>
                  <a:latin typeface="Arial"/>
                  <a:ea typeface="Arial"/>
                  <a:cs typeface="Arial"/>
                  <a:sym typeface="Arial"/>
                </a:rPr>
                <a:t>Надавати Команді супроводу інформацію про особливі потреби дитини, її темперамент, інтереси, уподобання, способи кращого сприйняття інформації.</a:t>
              </a:r>
              <a:endParaRPr sz="4400" b="1" i="0" u="none" strike="noStrike" cap="none">
                <a:solidFill>
                  <a:schemeClr val="dk1"/>
                </a:solidFill>
                <a:latin typeface="Arial"/>
                <a:ea typeface="Arial"/>
                <a:cs typeface="Arial"/>
                <a:sym typeface="Arial"/>
              </a:endParaRPr>
            </a:p>
          </p:txBody>
        </p:sp>
      </p:grpSp>
      <p:grpSp>
        <p:nvGrpSpPr>
          <p:cNvPr id="422" name="Google Shape;422;p54"/>
          <p:cNvGrpSpPr/>
          <p:nvPr/>
        </p:nvGrpSpPr>
        <p:grpSpPr>
          <a:xfrm>
            <a:off x="4219576" y="1742333"/>
            <a:ext cx="19240500" cy="1277833"/>
            <a:chOff x="0" y="5623028"/>
            <a:chExt cx="19754849" cy="1277833"/>
          </a:xfrm>
        </p:grpSpPr>
        <p:sp>
          <p:nvSpPr>
            <p:cNvPr id="423" name="Google Shape;423;p54"/>
            <p:cNvSpPr/>
            <p:nvPr/>
          </p:nvSpPr>
          <p:spPr>
            <a:xfrm>
              <a:off x="0" y="5623028"/>
              <a:ext cx="19754849" cy="1277833"/>
            </a:xfrm>
            <a:prstGeom prst="roundRect">
              <a:avLst>
                <a:gd name="adj" fmla="val 16667"/>
              </a:avLst>
            </a:prstGeom>
            <a:gradFill>
              <a:gsLst>
                <a:gs pos="0">
                  <a:srgbClr val="C8B2E9"/>
                </a:gs>
                <a:gs pos="35000">
                  <a:srgbClr val="D6CAED"/>
                </a:gs>
                <a:gs pos="100000">
                  <a:srgbClr val="EFE8FA"/>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54"/>
            <p:cNvSpPr/>
            <p:nvPr/>
          </p:nvSpPr>
          <p:spPr>
            <a:xfrm>
              <a:off x="62379" y="5685407"/>
              <a:ext cx="19630091" cy="1153075"/>
            </a:xfrm>
            <a:prstGeom prst="rect">
              <a:avLst/>
            </a:prstGeom>
            <a:noFill/>
            <a:ln>
              <a:noFill/>
            </a:ln>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da-DK" sz="4400" b="1" i="0" u="none" strike="noStrike" cap="none">
                  <a:solidFill>
                    <a:schemeClr val="dk1"/>
                  </a:solidFill>
                  <a:latin typeface="Arial"/>
                  <a:ea typeface="Arial"/>
                  <a:cs typeface="Arial"/>
                  <a:sym typeface="Arial"/>
                </a:rPr>
                <a:t>Брати активну участь у засіданнях Команди супроводу.</a:t>
              </a:r>
              <a:endParaRPr/>
            </a:p>
          </p:txBody>
        </p:sp>
      </p:grpSp>
      <p:grpSp>
        <p:nvGrpSpPr>
          <p:cNvPr id="425" name="Google Shape;425;p54"/>
          <p:cNvGrpSpPr/>
          <p:nvPr/>
        </p:nvGrpSpPr>
        <p:grpSpPr>
          <a:xfrm>
            <a:off x="1105222" y="8209066"/>
            <a:ext cx="22198154" cy="1620734"/>
            <a:chOff x="0" y="5623028"/>
            <a:chExt cx="19754849" cy="1277833"/>
          </a:xfrm>
        </p:grpSpPr>
        <p:sp>
          <p:nvSpPr>
            <p:cNvPr id="426" name="Google Shape;426;p54"/>
            <p:cNvSpPr/>
            <p:nvPr/>
          </p:nvSpPr>
          <p:spPr>
            <a:xfrm>
              <a:off x="0" y="5623028"/>
              <a:ext cx="19754849" cy="1277833"/>
            </a:xfrm>
            <a:prstGeom prst="roundRect">
              <a:avLst>
                <a:gd name="adj" fmla="val 16667"/>
              </a:avLst>
            </a:prstGeom>
            <a:solidFill>
              <a:srgbClr val="F2DADA"/>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54"/>
            <p:cNvSpPr/>
            <p:nvPr/>
          </p:nvSpPr>
          <p:spPr>
            <a:xfrm>
              <a:off x="62379" y="5685407"/>
              <a:ext cx="19630091" cy="1153075"/>
            </a:xfrm>
            <a:prstGeom prst="rect">
              <a:avLst/>
            </a:prstGeom>
            <a:solidFill>
              <a:srgbClr val="F2DADA"/>
            </a:solidFill>
            <a:ln>
              <a:noFill/>
            </a:ln>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da-DK" sz="4800" b="1" i="0" u="none" strike="noStrike" cap="none">
                  <a:solidFill>
                    <a:schemeClr val="dk1"/>
                  </a:solidFill>
                  <a:latin typeface="Arial"/>
                  <a:ea typeface="Arial"/>
                  <a:cs typeface="Arial"/>
                  <a:sym typeface="Arial"/>
                </a:rPr>
                <a:t>Ініціювати зміни до Індивідуальної програми розвитку дитини, якщо вбачають таку потребу, аргументуючи, чому ці зміни необхідні.</a:t>
              </a:r>
              <a:endParaRPr/>
            </a:p>
          </p:txBody>
        </p:sp>
      </p:grpSp>
      <p:grpSp>
        <p:nvGrpSpPr>
          <p:cNvPr id="428" name="Google Shape;428;p54"/>
          <p:cNvGrpSpPr/>
          <p:nvPr/>
        </p:nvGrpSpPr>
        <p:grpSpPr>
          <a:xfrm>
            <a:off x="1176520" y="10111688"/>
            <a:ext cx="21716999" cy="1541616"/>
            <a:chOff x="0" y="5623028"/>
            <a:chExt cx="19754849" cy="1277833"/>
          </a:xfrm>
        </p:grpSpPr>
        <p:sp>
          <p:nvSpPr>
            <p:cNvPr id="429" name="Google Shape;429;p54"/>
            <p:cNvSpPr/>
            <p:nvPr/>
          </p:nvSpPr>
          <p:spPr>
            <a:xfrm>
              <a:off x="0" y="5623028"/>
              <a:ext cx="19754849" cy="1277833"/>
            </a:xfrm>
            <a:prstGeom prst="roundRect">
              <a:avLst>
                <a:gd name="adj" fmla="val 16667"/>
              </a:avLst>
            </a:prstGeom>
            <a:gradFill>
              <a:gsLst>
                <a:gs pos="0">
                  <a:srgbClr val="FFFF7E"/>
                </a:gs>
                <a:gs pos="50000">
                  <a:srgbClr val="FFFFB1"/>
                </a:gs>
                <a:gs pos="100000">
                  <a:srgbClr val="FFFFD9"/>
                </a:gs>
              </a:gsLst>
              <a:lin ang="189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54"/>
            <p:cNvSpPr/>
            <p:nvPr/>
          </p:nvSpPr>
          <p:spPr>
            <a:xfrm>
              <a:off x="62379" y="5685407"/>
              <a:ext cx="19630091" cy="1153075"/>
            </a:xfrm>
            <a:prstGeom prst="rect">
              <a:avLst/>
            </a:prstGeom>
            <a:gradFill>
              <a:gsLst>
                <a:gs pos="0">
                  <a:srgbClr val="FFFF7E"/>
                </a:gs>
                <a:gs pos="50000">
                  <a:srgbClr val="FFFFB1"/>
                </a:gs>
                <a:gs pos="100000">
                  <a:srgbClr val="FFFFD9"/>
                </a:gs>
              </a:gsLst>
              <a:lin ang="18900000" scaled="0"/>
            </a:gradFill>
            <a:ln>
              <a:noFill/>
            </a:ln>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da-DK" sz="4400" b="1" i="0" u="none" strike="noStrike" cap="none">
                  <a:solidFill>
                    <a:schemeClr val="dk1"/>
                  </a:solidFill>
                  <a:latin typeface="Arial"/>
                  <a:ea typeface="Arial"/>
                  <a:cs typeface="Arial"/>
                  <a:sym typeface="Arial"/>
                </a:rPr>
                <a:t>Узгоджувати з Командою супроводу розклад корекційно-розвиткових занять дитини.</a:t>
              </a:r>
              <a:endParaRPr/>
            </a:p>
          </p:txBody>
        </p:sp>
      </p:grpSp>
      <p:grpSp>
        <p:nvGrpSpPr>
          <p:cNvPr id="431" name="Google Shape;431;p54"/>
          <p:cNvGrpSpPr/>
          <p:nvPr/>
        </p:nvGrpSpPr>
        <p:grpSpPr>
          <a:xfrm>
            <a:off x="1324955" y="11919427"/>
            <a:ext cx="21265584" cy="1400917"/>
            <a:chOff x="0" y="5623028"/>
            <a:chExt cx="19754849" cy="1277833"/>
          </a:xfrm>
        </p:grpSpPr>
        <p:sp>
          <p:nvSpPr>
            <p:cNvPr id="432" name="Google Shape;432;p54"/>
            <p:cNvSpPr/>
            <p:nvPr/>
          </p:nvSpPr>
          <p:spPr>
            <a:xfrm>
              <a:off x="0" y="5623028"/>
              <a:ext cx="19754849" cy="1277833"/>
            </a:xfrm>
            <a:prstGeom prst="roundRect">
              <a:avLst>
                <a:gd name="adj" fmla="val 16667"/>
              </a:avLst>
            </a:prstGeom>
            <a:solidFill>
              <a:srgbClr val="F2DADA"/>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54"/>
            <p:cNvSpPr/>
            <p:nvPr/>
          </p:nvSpPr>
          <p:spPr>
            <a:xfrm>
              <a:off x="62379" y="5685407"/>
              <a:ext cx="19630091" cy="1153075"/>
            </a:xfrm>
            <a:prstGeom prst="rect">
              <a:avLst/>
            </a:prstGeom>
            <a:solidFill>
              <a:srgbClr val="F2DADA"/>
            </a:solidFill>
            <a:ln>
              <a:noFill/>
            </a:ln>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da-DK" sz="4400" b="1" i="0" u="none" strike="noStrike" cap="none">
                  <a:solidFill>
                    <a:schemeClr val="dk1"/>
                  </a:solidFill>
                  <a:latin typeface="Arial"/>
                  <a:ea typeface="Arial"/>
                  <a:cs typeface="Arial"/>
                  <a:sym typeface="Arial"/>
                </a:rPr>
                <a:t>Підписувати протоколи засідання Команди супроводу.</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55"/>
          <p:cNvSpPr txBox="1">
            <a:spLocks noGrp="1"/>
          </p:cNvSpPr>
          <p:nvPr>
            <p:ph type="title"/>
          </p:nvPr>
        </p:nvSpPr>
        <p:spPr>
          <a:xfrm>
            <a:off x="1332244" y="787042"/>
            <a:ext cx="22744740" cy="2056194"/>
          </a:xfrm>
          <a:prstGeom prst="rect">
            <a:avLst/>
          </a:prstGeom>
          <a:noFill/>
          <a:ln>
            <a:noFill/>
          </a:ln>
        </p:spPr>
        <p:txBody>
          <a:bodyPr spcFirstLastPara="1" wrap="square" lIns="217700" tIns="108850" rIns="217700" bIns="108850" anchor="ctr" anchorCtr="0">
            <a:normAutofit/>
          </a:bodyPr>
          <a:lstStyle/>
          <a:p>
            <a:pPr marL="0" lvl="0" indent="0" algn="ctr" rtl="0">
              <a:spcBef>
                <a:spcPts val="0"/>
              </a:spcBef>
              <a:spcAft>
                <a:spcPts val="0"/>
              </a:spcAft>
              <a:buClr>
                <a:srgbClr val="002060"/>
              </a:buClr>
              <a:buSzPts val="5000"/>
              <a:buFont typeface="Calibri"/>
              <a:buNone/>
            </a:pPr>
            <a:r>
              <a:rPr lang="da-DK" sz="5000" b="1" i="1" u="sng">
                <a:solidFill>
                  <a:srgbClr val="002060"/>
                </a:solidFill>
              </a:rPr>
              <a:t>ВИЗНАЧЕННЯ ТА ОРГАНІЗАЦІЯ ПІДТРИМКИ </a:t>
            </a:r>
            <a:r>
              <a:rPr lang="da-DK" sz="5000" b="1" i="1" u="sng">
                <a:solidFill>
                  <a:srgbClr val="FF0000"/>
                </a:solidFill>
              </a:rPr>
              <a:t>ПЕРШОГО РІВНЯ </a:t>
            </a:r>
            <a:r>
              <a:rPr lang="da-DK" sz="5000" b="1" i="1" u="sng">
                <a:solidFill>
                  <a:srgbClr val="002060"/>
                </a:solidFill>
              </a:rPr>
              <a:t>В ЗАКЛАДІ ОСВІТИ </a:t>
            </a:r>
            <a:endParaRPr sz="5000" b="1" i="1" u="sng"/>
          </a:p>
        </p:txBody>
      </p:sp>
      <p:sp>
        <p:nvSpPr>
          <p:cNvPr id="439" name="Google Shape;439;p55" descr="Картинки с человечками для презентации (35 фото) | 3d man, Powerpoint  background design, Powerpoint animation"/>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440" name="Google Shape;440;p55"/>
          <p:cNvGrpSpPr/>
          <p:nvPr/>
        </p:nvGrpSpPr>
        <p:grpSpPr>
          <a:xfrm>
            <a:off x="1275409" y="3012881"/>
            <a:ext cx="20984603" cy="10254580"/>
            <a:chOff x="151459" y="449598"/>
            <a:chExt cx="20984603" cy="10254580"/>
          </a:xfrm>
        </p:grpSpPr>
        <p:sp>
          <p:nvSpPr>
            <p:cNvPr id="441" name="Google Shape;441;p55"/>
            <p:cNvSpPr/>
            <p:nvPr/>
          </p:nvSpPr>
          <p:spPr>
            <a:xfrm>
              <a:off x="3316995" y="546282"/>
              <a:ext cx="17809510" cy="2619970"/>
            </a:xfrm>
            <a:prstGeom prst="rect">
              <a:avLst/>
            </a:prstGeom>
            <a:solidFill>
              <a:schemeClr val="lt1">
                <a:alpha val="40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55"/>
            <p:cNvSpPr txBox="1"/>
            <p:nvPr/>
          </p:nvSpPr>
          <p:spPr>
            <a:xfrm>
              <a:off x="3316995" y="546282"/>
              <a:ext cx="17809510" cy="2619970"/>
            </a:xfrm>
            <a:prstGeom prst="rect">
              <a:avLst/>
            </a:prstGeom>
            <a:noFill/>
            <a:ln>
              <a:noFill/>
            </a:ln>
          </p:spPr>
          <p:txBody>
            <a:bodyPr spcFirstLastPara="1" wrap="square" lIns="1774575" tIns="156200" rIns="156200" bIns="156200" anchor="ctr" anchorCtr="0">
              <a:noAutofit/>
            </a:bodyPr>
            <a:lstStyle/>
            <a:p>
              <a:pPr marL="0" marR="0" lvl="0" indent="0" algn="just" rtl="0">
                <a:lnSpc>
                  <a:spcPct val="90000"/>
                </a:lnSpc>
                <a:spcBef>
                  <a:spcPts val="0"/>
                </a:spcBef>
                <a:spcAft>
                  <a:spcPts val="0"/>
                </a:spcAft>
                <a:buClr>
                  <a:srgbClr val="000000"/>
                </a:buClr>
                <a:buSzPts val="4100"/>
                <a:buFont typeface="Arial"/>
                <a:buNone/>
              </a:pPr>
              <a:r>
                <a:rPr lang="da-DK" sz="4100" b="1" i="1" u="none" strike="noStrike" cap="none">
                  <a:solidFill>
                    <a:srgbClr val="000000"/>
                  </a:solidFill>
                  <a:latin typeface="Arial"/>
                  <a:ea typeface="Arial"/>
                  <a:cs typeface="Arial"/>
                  <a:sym typeface="Arial"/>
                </a:rPr>
                <a:t>Для учнів, у яких виникають труднощі під час навчання, та які потребують додаткової постійної чи тимчасової підтримки в освітньому процесі, необхідно в закладі освіти організувати підтримку першого рівня. </a:t>
              </a:r>
              <a:endParaRPr sz="4100" b="0" i="1" u="none" strike="noStrike" cap="none">
                <a:solidFill>
                  <a:srgbClr val="000000"/>
                </a:solidFill>
                <a:latin typeface="Arial"/>
                <a:ea typeface="Arial"/>
                <a:cs typeface="Arial"/>
                <a:sym typeface="Arial"/>
              </a:endParaRPr>
            </a:p>
          </p:txBody>
        </p:sp>
        <p:sp>
          <p:nvSpPr>
            <p:cNvPr id="443" name="Google Shape;443;p55"/>
            <p:cNvSpPr/>
            <p:nvPr/>
          </p:nvSpPr>
          <p:spPr>
            <a:xfrm>
              <a:off x="431728" y="449598"/>
              <a:ext cx="2529460" cy="2750968"/>
            </a:xfrm>
            <a:prstGeom prst="rect">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55"/>
            <p:cNvSpPr/>
            <p:nvPr/>
          </p:nvSpPr>
          <p:spPr>
            <a:xfrm>
              <a:off x="3242252" y="3653722"/>
              <a:ext cx="17820325" cy="2619970"/>
            </a:xfrm>
            <a:prstGeom prst="rect">
              <a:avLst/>
            </a:prstGeom>
            <a:solidFill>
              <a:schemeClr val="lt1">
                <a:alpha val="40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55"/>
            <p:cNvSpPr txBox="1"/>
            <p:nvPr/>
          </p:nvSpPr>
          <p:spPr>
            <a:xfrm>
              <a:off x="3242252" y="3653722"/>
              <a:ext cx="17820325" cy="2619970"/>
            </a:xfrm>
            <a:prstGeom prst="rect">
              <a:avLst/>
            </a:prstGeom>
            <a:noFill/>
            <a:ln>
              <a:noFill/>
            </a:ln>
          </p:spPr>
          <p:txBody>
            <a:bodyPr spcFirstLastPara="1" wrap="square" lIns="1774575" tIns="156200" rIns="156200" bIns="156200" anchor="ctr" anchorCtr="0">
              <a:noAutofit/>
            </a:bodyPr>
            <a:lstStyle/>
            <a:p>
              <a:pPr marL="0" marR="0" lvl="0" indent="0" algn="l" rtl="0">
                <a:lnSpc>
                  <a:spcPct val="100000"/>
                </a:lnSpc>
                <a:spcBef>
                  <a:spcPts val="0"/>
                </a:spcBef>
                <a:spcAft>
                  <a:spcPts val="0"/>
                </a:spcAft>
                <a:buClr>
                  <a:srgbClr val="000000"/>
                </a:buClr>
                <a:buSzPts val="4100"/>
                <a:buFont typeface="Arial"/>
                <a:buNone/>
              </a:pPr>
              <a:r>
                <a:rPr lang="da-DK" sz="4100" b="1" i="1" u="none" strike="noStrike" cap="none">
                  <a:solidFill>
                    <a:srgbClr val="FF0000"/>
                  </a:solidFill>
                  <a:latin typeface="Arial"/>
                  <a:ea typeface="Arial"/>
                  <a:cs typeface="Arial"/>
                  <a:sym typeface="Arial"/>
                </a:rPr>
                <a:t>(Додаток 2 до Порядку організації інклюзивного навчання </a:t>
              </a:r>
              <a:endParaRPr/>
            </a:p>
            <a:p>
              <a:pPr marL="0" marR="0" lvl="0" indent="0" algn="just" rtl="0">
                <a:lnSpc>
                  <a:spcPct val="100000"/>
                </a:lnSpc>
                <a:spcBef>
                  <a:spcPts val="0"/>
                </a:spcBef>
                <a:spcAft>
                  <a:spcPts val="0"/>
                </a:spcAft>
                <a:buClr>
                  <a:srgbClr val="000000"/>
                </a:buClr>
                <a:buSzPts val="4100"/>
                <a:buFont typeface="Arial"/>
                <a:buNone/>
              </a:pPr>
              <a:r>
                <a:rPr lang="da-DK" sz="4100" b="1" i="1" u="none" strike="noStrike" cap="none">
                  <a:solidFill>
                    <a:srgbClr val="FF0000"/>
                  </a:solidFill>
                  <a:latin typeface="Arial"/>
                  <a:ea typeface="Arial"/>
                  <a:cs typeface="Arial"/>
                  <a:sym typeface="Arial"/>
                </a:rPr>
                <a:t>у закладах загальної середньої освіти </a:t>
              </a:r>
              <a:endParaRPr/>
            </a:p>
            <a:p>
              <a:pPr marL="0" marR="0" lvl="0" indent="0" algn="l" rtl="0">
                <a:lnSpc>
                  <a:spcPct val="100000"/>
                </a:lnSpc>
                <a:spcBef>
                  <a:spcPts val="0"/>
                </a:spcBef>
                <a:spcAft>
                  <a:spcPts val="0"/>
                </a:spcAft>
                <a:buClr>
                  <a:srgbClr val="000000"/>
                </a:buClr>
                <a:buSzPts val="4100"/>
                <a:buFont typeface="Arial"/>
                <a:buNone/>
              </a:pPr>
              <a:r>
                <a:rPr lang="da-DK" sz="4100" b="1" i="1" u="none" strike="noStrike" cap="none">
                  <a:solidFill>
                    <a:srgbClr val="FF0000"/>
                  </a:solidFill>
                  <a:latin typeface="Arial"/>
                  <a:ea typeface="Arial"/>
                  <a:cs typeface="Arial"/>
                  <a:sym typeface="Arial"/>
                </a:rPr>
                <a:t>(постанова КМУ від 15 вересня 2021 р. № 957) </a:t>
              </a:r>
              <a:endParaRPr sz="4100" b="1" i="1" u="none" strike="noStrike" cap="none">
                <a:solidFill>
                  <a:srgbClr val="000000"/>
                </a:solidFill>
                <a:latin typeface="Arial"/>
                <a:ea typeface="Arial"/>
                <a:cs typeface="Arial"/>
                <a:sym typeface="Arial"/>
              </a:endParaRPr>
            </a:p>
          </p:txBody>
        </p:sp>
        <p:sp>
          <p:nvSpPr>
            <p:cNvPr id="446" name="Google Shape;446;p55"/>
            <p:cNvSpPr/>
            <p:nvPr/>
          </p:nvSpPr>
          <p:spPr>
            <a:xfrm>
              <a:off x="382779" y="3608815"/>
              <a:ext cx="2638876" cy="2750968"/>
            </a:xfrm>
            <a:prstGeom prst="rect">
              <a:avLst/>
            </a:prstGeom>
            <a:blipFill rotWithShape="1">
              <a:blip r:embed="rId4">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55"/>
            <p:cNvSpPr/>
            <p:nvPr/>
          </p:nvSpPr>
          <p:spPr>
            <a:xfrm>
              <a:off x="2405497" y="6729657"/>
              <a:ext cx="18730565" cy="3974521"/>
            </a:xfrm>
            <a:prstGeom prst="rect">
              <a:avLst/>
            </a:prstGeom>
            <a:solidFill>
              <a:schemeClr val="lt1">
                <a:alpha val="40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55"/>
            <p:cNvSpPr txBox="1"/>
            <p:nvPr/>
          </p:nvSpPr>
          <p:spPr>
            <a:xfrm>
              <a:off x="2405497" y="6729657"/>
              <a:ext cx="18730565" cy="3974521"/>
            </a:xfrm>
            <a:prstGeom prst="rect">
              <a:avLst/>
            </a:prstGeom>
            <a:noFill/>
            <a:ln>
              <a:noFill/>
            </a:ln>
          </p:spPr>
          <p:txBody>
            <a:bodyPr spcFirstLastPara="1" wrap="square" lIns="1774575" tIns="156200" rIns="156200" bIns="156200" anchor="ctr" anchorCtr="0">
              <a:noAutofit/>
            </a:bodyPr>
            <a:lstStyle/>
            <a:p>
              <a:pPr marL="0" marR="0" lvl="0" indent="0" algn="just" rtl="0">
                <a:lnSpc>
                  <a:spcPct val="90000"/>
                </a:lnSpc>
                <a:spcBef>
                  <a:spcPts val="0"/>
                </a:spcBef>
                <a:spcAft>
                  <a:spcPts val="0"/>
                </a:spcAft>
                <a:buClr>
                  <a:srgbClr val="000000"/>
                </a:buClr>
                <a:buSzPts val="4100"/>
                <a:buFont typeface="Arial"/>
                <a:buNone/>
              </a:pPr>
              <a:r>
                <a:rPr lang="da-DK" sz="4100" b="1" i="1" u="none" strike="noStrike" cap="none">
                  <a:solidFill>
                    <a:srgbClr val="000000"/>
                  </a:solidFill>
                  <a:latin typeface="Arial"/>
                  <a:ea typeface="Arial"/>
                  <a:cs typeface="Arial"/>
                  <a:sym typeface="Arial"/>
                </a:rPr>
                <a:t>Для організації підтримки першого рівня батьки дитини з ООП подають керівнику закладу письмову заяву в довільній формі про проведення оцінки розвитку дитини.</a:t>
              </a:r>
              <a:endParaRPr/>
            </a:p>
            <a:p>
              <a:pPr marL="0" marR="0" lvl="0" indent="0" algn="just" rtl="0">
                <a:lnSpc>
                  <a:spcPct val="90000"/>
                </a:lnSpc>
                <a:spcBef>
                  <a:spcPts val="1435"/>
                </a:spcBef>
                <a:spcAft>
                  <a:spcPts val="0"/>
                </a:spcAft>
                <a:buClr>
                  <a:srgbClr val="000000"/>
                </a:buClr>
                <a:buSzPts val="4100"/>
                <a:buFont typeface="Arial"/>
                <a:buNone/>
              </a:pPr>
              <a:r>
                <a:rPr lang="da-DK" sz="4100" b="1" i="1" u="none" strike="noStrike" cap="none">
                  <a:solidFill>
                    <a:srgbClr val="000000"/>
                  </a:solidFill>
                  <a:latin typeface="Arial"/>
                  <a:ea typeface="Arial"/>
                  <a:cs typeface="Arial"/>
                  <a:sym typeface="Arial"/>
                </a:rPr>
                <a:t>Припинення надання першого рівня підтримки здійснюється за рішенням команди та/або письмовою заявою одного з батьків (іншого представника) учня.</a:t>
              </a:r>
              <a:endParaRPr sz="4100" b="1" i="1" u="none" strike="noStrike" cap="none">
                <a:solidFill>
                  <a:srgbClr val="000000"/>
                </a:solidFill>
                <a:latin typeface="Arial"/>
                <a:ea typeface="Arial"/>
                <a:cs typeface="Arial"/>
                <a:sym typeface="Arial"/>
              </a:endParaRPr>
            </a:p>
          </p:txBody>
        </p:sp>
        <p:sp>
          <p:nvSpPr>
            <p:cNvPr id="449" name="Google Shape;449;p55"/>
            <p:cNvSpPr/>
            <p:nvPr/>
          </p:nvSpPr>
          <p:spPr>
            <a:xfrm>
              <a:off x="151459" y="7556073"/>
              <a:ext cx="2578097" cy="2750968"/>
            </a:xfrm>
            <a:prstGeom prst="rect">
              <a:avLst/>
            </a:prstGeom>
            <a:blipFill rotWithShape="1">
              <a:blip r:embed="rId4">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6"/>
          <p:cNvSpPr txBox="1">
            <a:spLocks noGrp="1"/>
          </p:cNvSpPr>
          <p:nvPr>
            <p:ph type="title"/>
          </p:nvPr>
        </p:nvSpPr>
        <p:spPr>
          <a:xfrm>
            <a:off x="1765300" y="283684"/>
            <a:ext cx="21031199" cy="162432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44061"/>
              </a:buClr>
              <a:buSzPts val="8800"/>
              <a:buFont typeface="Calibri"/>
              <a:buNone/>
            </a:pPr>
            <a:r>
              <a:rPr lang="da-DK" sz="5400" b="1" i="1" u="sng">
                <a:solidFill>
                  <a:srgbClr val="244061"/>
                </a:solidFill>
              </a:rPr>
              <a:t>Керівник закладу освіти на основі заяви:     </a:t>
            </a:r>
            <a:br>
              <a:rPr lang="da-DK" sz="5400" b="1" i="1" u="sng">
                <a:solidFill>
                  <a:srgbClr val="244061"/>
                </a:solidFill>
              </a:rPr>
            </a:br>
            <a:endParaRPr sz="5400" b="1" i="1" u="sng">
              <a:solidFill>
                <a:srgbClr val="244061"/>
              </a:solidFill>
            </a:endParaRPr>
          </a:p>
        </p:txBody>
      </p:sp>
      <p:sp>
        <p:nvSpPr>
          <p:cNvPr id="455" name="Google Shape;455;p56"/>
          <p:cNvSpPr/>
          <p:nvPr/>
        </p:nvSpPr>
        <p:spPr>
          <a:xfrm>
            <a:off x="791906" y="1524000"/>
            <a:ext cx="22987000" cy="396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7030A0"/>
                </a:solidFill>
                <a:latin typeface="Arial"/>
                <a:ea typeface="Arial"/>
                <a:cs typeface="Arial"/>
                <a:sym typeface="Arial"/>
              </a:rPr>
              <a:t>утворює Команду супроводу для учнів, у яких виникають труднощі під час навчання, та які потребують додаткової постійної чи тимчасової підтримки в освітньому процесі;</a:t>
            </a:r>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974806"/>
                </a:solidFill>
                <a:latin typeface="Arial"/>
                <a:ea typeface="Arial"/>
                <a:cs typeface="Arial"/>
                <a:sym typeface="Arial"/>
              </a:rPr>
              <a:t>забезпечує проведення Командою супроводу  оцінки розвитку дитини. За результатом оцінки команда визначає потребу у наданні підтримки першого рівня або рекомендує звернутися для проведення комплексної оцінки розвитку дитини до ІРЦ;</a:t>
            </a:r>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00B050"/>
                </a:solidFill>
                <a:latin typeface="Arial"/>
                <a:ea typeface="Arial"/>
                <a:cs typeface="Arial"/>
                <a:sym typeface="Arial"/>
              </a:rPr>
              <a:t>забезпечує оформлення рішення Команди супроводу протоколом оцінки потреби учня в наданні підтримки у закладі освіти за формою, визначеною додатком 2 до Порядку організації інклюзивного навчання у закладах загальної середньої освіти (постанова КМУ від 15 вересня 2021 р. № 957) та збереження протоколу в особовій справі дитини;</a:t>
            </a:r>
            <a:endParaRPr/>
          </a:p>
        </p:txBody>
      </p:sp>
      <p:sp>
        <p:nvSpPr>
          <p:cNvPr id="456" name="Google Shape;456;p56"/>
          <p:cNvSpPr/>
          <p:nvPr/>
        </p:nvSpPr>
        <p:spPr>
          <a:xfrm>
            <a:off x="297712" y="8829453"/>
            <a:ext cx="23710604" cy="458883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0070C0"/>
                </a:solidFill>
                <a:latin typeface="Arial"/>
                <a:ea typeface="Arial"/>
                <a:cs typeface="Arial"/>
                <a:sym typeface="Arial"/>
              </a:rPr>
              <a:t>координує діяльність Команди супроводу в розробленні ІПР, залучення необхідних фахівців для консультації учасників освітнього процесу, забезпечує посилену увагу практичного психолога до учня; організовує надання логопедичних послуг у логопедичних пунктах системи освіти відповідно до визначених потреб учня;</a:t>
            </a:r>
            <a:endParaRPr/>
          </a:p>
          <a:p>
            <a:pPr marL="0" marR="0" lvl="0" indent="0" algn="l"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6F3505"/>
                </a:solidFill>
                <a:latin typeface="Arial"/>
                <a:ea typeface="Arial"/>
                <a:cs typeface="Arial"/>
                <a:sym typeface="Arial"/>
              </a:rPr>
              <a:t>видає наказ про організацію підтримки першого рівня на основі рішення Команди супроводу, яка проводила оцінку та визначила потребу у наданні підтримки першого рівня.</a:t>
            </a:r>
            <a:r>
              <a:rPr lang="da-DK" sz="4000" b="1" i="0" u="none" strike="noStrike" cap="none">
                <a:solidFill>
                  <a:schemeClr val="dk1"/>
                </a:solidFill>
                <a:latin typeface="Arial"/>
                <a:ea typeface="Arial"/>
                <a:cs typeface="Arial"/>
                <a:sym typeface="Arial"/>
              </a:rPr>
              <a:t> </a:t>
            </a:r>
            <a:endParaRPr sz="4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rgbClr val="000000"/>
              </a:solidFill>
              <a:latin typeface="Arial"/>
              <a:ea typeface="Arial"/>
              <a:cs typeface="Arial"/>
              <a:sym typeface="Arial"/>
            </a:endParaRPr>
          </a:p>
        </p:txBody>
      </p:sp>
      <p:pic>
        <p:nvPicPr>
          <p:cNvPr id="457" name="Google Shape;457;p56" descr="Стрелка, нажмите вниз s, презентация, роялти, сайт png | PNGWing"/>
          <p:cNvPicPr preferRelativeResize="0"/>
          <p:nvPr/>
        </p:nvPicPr>
        <p:blipFill rotWithShape="1">
          <a:blip r:embed="rId3">
            <a:alphaModFix/>
          </a:blip>
          <a:srcRect l="15180" r="15470"/>
          <a:stretch/>
        </p:blipFill>
        <p:spPr>
          <a:xfrm>
            <a:off x="125838" y="2026877"/>
            <a:ext cx="1045800" cy="716324"/>
          </a:xfrm>
          <a:prstGeom prst="rect">
            <a:avLst/>
          </a:prstGeom>
          <a:noFill/>
          <a:ln>
            <a:noFill/>
          </a:ln>
        </p:spPr>
      </p:pic>
      <p:pic>
        <p:nvPicPr>
          <p:cNvPr id="458" name="Google Shape;458;p56" descr="Стрелка, нажмите вниз s, презентация, роялти, сайт png | PNGWing"/>
          <p:cNvPicPr preferRelativeResize="0"/>
          <p:nvPr/>
        </p:nvPicPr>
        <p:blipFill rotWithShape="1">
          <a:blip r:embed="rId4">
            <a:alphaModFix/>
          </a:blip>
          <a:srcRect l="15180" r="15470"/>
          <a:stretch/>
        </p:blipFill>
        <p:spPr>
          <a:xfrm>
            <a:off x="297712" y="4062050"/>
            <a:ext cx="988389" cy="677000"/>
          </a:xfrm>
          <a:prstGeom prst="rect">
            <a:avLst/>
          </a:prstGeom>
          <a:noFill/>
          <a:ln>
            <a:noFill/>
          </a:ln>
        </p:spPr>
      </p:pic>
      <p:pic>
        <p:nvPicPr>
          <p:cNvPr id="459" name="Google Shape;459;p56" descr="Стрелка, нажмите вниз s, презентация, роялти, сайт png | PNGWing"/>
          <p:cNvPicPr preferRelativeResize="0"/>
          <p:nvPr/>
        </p:nvPicPr>
        <p:blipFill rotWithShape="1">
          <a:blip r:embed="rId5">
            <a:alphaModFix/>
          </a:blip>
          <a:srcRect l="15180" r="15470"/>
          <a:stretch/>
        </p:blipFill>
        <p:spPr>
          <a:xfrm>
            <a:off x="183249" y="6600100"/>
            <a:ext cx="988389" cy="677000"/>
          </a:xfrm>
          <a:prstGeom prst="rect">
            <a:avLst/>
          </a:prstGeom>
          <a:noFill/>
          <a:ln>
            <a:noFill/>
          </a:ln>
        </p:spPr>
      </p:pic>
      <p:pic>
        <p:nvPicPr>
          <p:cNvPr id="460" name="Google Shape;460;p56" descr="Стрелка, нажмите вниз s, презентация, роялти, сайт png | PNGWing"/>
          <p:cNvPicPr preferRelativeResize="0"/>
          <p:nvPr/>
        </p:nvPicPr>
        <p:blipFill rotWithShape="1">
          <a:blip r:embed="rId6">
            <a:alphaModFix/>
          </a:blip>
          <a:srcRect l="15180" r="15470"/>
          <a:stretch/>
        </p:blipFill>
        <p:spPr>
          <a:xfrm>
            <a:off x="235973" y="9084162"/>
            <a:ext cx="988389" cy="677000"/>
          </a:xfrm>
          <a:prstGeom prst="rect">
            <a:avLst/>
          </a:prstGeom>
          <a:noFill/>
          <a:ln>
            <a:noFill/>
          </a:ln>
        </p:spPr>
      </p:pic>
      <p:pic>
        <p:nvPicPr>
          <p:cNvPr id="461" name="Google Shape;461;p56" descr="Стрелка, нажмите вниз s, презентация, роялти, сайт png | PNGWing"/>
          <p:cNvPicPr preferRelativeResize="0"/>
          <p:nvPr/>
        </p:nvPicPr>
        <p:blipFill rotWithShape="1">
          <a:blip r:embed="rId7">
            <a:alphaModFix/>
          </a:blip>
          <a:srcRect l="15180" r="15470"/>
          <a:stretch/>
        </p:blipFill>
        <p:spPr>
          <a:xfrm>
            <a:off x="450112" y="11763566"/>
            <a:ext cx="988389" cy="677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57"/>
          <p:cNvSpPr txBox="1">
            <a:spLocks noGrp="1"/>
          </p:cNvSpPr>
          <p:nvPr>
            <p:ph type="title"/>
          </p:nvPr>
        </p:nvSpPr>
        <p:spPr>
          <a:xfrm>
            <a:off x="1047750" y="6153150"/>
            <a:ext cx="22612349" cy="626745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6F3505"/>
              </a:buClr>
              <a:buSzPts val="6600"/>
              <a:buFont typeface="Calibri"/>
              <a:buNone/>
            </a:pPr>
            <a:r>
              <a:rPr lang="da-DK" sz="6600" b="1" i="1" u="sng">
                <a:solidFill>
                  <a:srgbClr val="6F3505"/>
                </a:solidFill>
              </a:rPr>
              <a:t>Варто пам’ятати, що при встановленні підтримки першого рівня інклюзивний клас не створюється, навчальні заняття для учня/учениці проводяться за розкладом класу, а додаткові корекційно-розвиткові</a:t>
            </a:r>
            <a:br>
              <a:rPr lang="da-DK" sz="6600" b="1" i="1" u="sng">
                <a:solidFill>
                  <a:srgbClr val="6F3505"/>
                </a:solidFill>
              </a:rPr>
            </a:br>
            <a:r>
              <a:rPr lang="da-DK" sz="6600" b="1" i="1" u="sng">
                <a:solidFill>
                  <a:srgbClr val="6F3505"/>
                </a:solidFill>
              </a:rPr>
              <a:t> та психолого-педагогічні послуги (заняття)</a:t>
            </a:r>
            <a:br>
              <a:rPr lang="da-DK" sz="6600" b="1" i="1" u="sng">
                <a:solidFill>
                  <a:srgbClr val="6F3505"/>
                </a:solidFill>
              </a:rPr>
            </a:br>
            <a:r>
              <a:rPr lang="da-DK" sz="6600" b="1" i="1" u="sng">
                <a:solidFill>
                  <a:srgbClr val="6F3505"/>
                </a:solidFill>
              </a:rPr>
              <a:t> не надаються). </a:t>
            </a:r>
            <a:endParaRPr sz="6600" b="1" i="1" u="sng">
              <a:solidFill>
                <a:srgbClr val="6F3505"/>
              </a:solidFill>
            </a:endParaRPr>
          </a:p>
        </p:txBody>
      </p:sp>
      <p:pic>
        <p:nvPicPr>
          <p:cNvPr id="467" name="Google Shape;467;p57" descr="Картинки без фона для презентаций (32 изображения) ⭐ Юмор, картинки и  забавные фото | Wortbilder, Ebay, Online shops"/>
          <p:cNvPicPr preferRelativeResize="0"/>
          <p:nvPr/>
        </p:nvPicPr>
        <p:blipFill rotWithShape="1">
          <a:blip r:embed="rId3">
            <a:alphaModFix/>
          </a:blip>
          <a:srcRect/>
          <a:stretch/>
        </p:blipFill>
        <p:spPr>
          <a:xfrm>
            <a:off x="8861426" y="0"/>
            <a:ext cx="4873624" cy="586857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58"/>
          <p:cNvSpPr txBox="1">
            <a:spLocks noGrp="1"/>
          </p:cNvSpPr>
          <p:nvPr>
            <p:ph type="title"/>
          </p:nvPr>
        </p:nvSpPr>
        <p:spPr>
          <a:xfrm>
            <a:off x="291811" y="839304"/>
            <a:ext cx="24022050" cy="3131820"/>
          </a:xfrm>
          <a:prstGeom prst="rect">
            <a:avLst/>
          </a:prstGeom>
          <a:noFill/>
          <a:ln>
            <a:noFill/>
          </a:ln>
        </p:spPr>
        <p:txBody>
          <a:bodyPr spcFirstLastPara="1" wrap="square" lIns="217700" tIns="108850" rIns="217700" bIns="108850" anchor="ctr" anchorCtr="0">
            <a:noAutofit/>
          </a:bodyPr>
          <a:lstStyle/>
          <a:p>
            <a:pPr marL="0" lvl="0" indent="0" algn="ctr" rtl="0">
              <a:spcBef>
                <a:spcPts val="0"/>
              </a:spcBef>
              <a:spcAft>
                <a:spcPts val="0"/>
              </a:spcAft>
              <a:buClr>
                <a:schemeClr val="dk1"/>
              </a:buClr>
              <a:buSzPts val="4800"/>
              <a:buFont typeface="Calibri"/>
              <a:buNone/>
            </a:pPr>
            <a:r>
              <a:rPr lang="da-DK" sz="4800">
                <a:solidFill>
                  <a:schemeClr val="dk1"/>
                </a:solidFill>
              </a:rPr>
              <a:t/>
            </a:r>
            <a:br>
              <a:rPr lang="da-DK" sz="4800">
                <a:solidFill>
                  <a:schemeClr val="dk1"/>
                </a:solidFill>
              </a:rPr>
            </a:br>
            <a:r>
              <a:rPr lang="da-DK" sz="3600" b="1">
                <a:solidFill>
                  <a:schemeClr val="dk1"/>
                </a:solidFill>
              </a:rPr>
              <a:t>Додаток 1.</a:t>
            </a:r>
            <a:r>
              <a:rPr lang="da-DK" sz="3600">
                <a:solidFill>
                  <a:schemeClr val="dk1"/>
                </a:solidFill>
              </a:rPr>
              <a:t> (Методичні рекомендації для ЗЗСО щодо визначення освітніх труднощів І рівня підтримки в освітньому процесі закладів загальної середньої освіти, розроблені  МОН України, Національною академією педагогічних наук України, Інститутом спеціальної педагогіки і психології ім. М. Ярмаченка НАПН України)</a:t>
            </a:r>
            <a:br>
              <a:rPr lang="da-DK" sz="3600">
                <a:solidFill>
                  <a:schemeClr val="dk1"/>
                </a:solidFill>
              </a:rPr>
            </a:br>
            <a:r>
              <a:rPr lang="da-DK" sz="4000">
                <a:solidFill>
                  <a:schemeClr val="dk1"/>
                </a:solidFill>
              </a:rPr>
              <a:t/>
            </a:r>
            <a:br>
              <a:rPr lang="da-DK" sz="4000">
                <a:solidFill>
                  <a:schemeClr val="dk1"/>
                </a:solidFill>
              </a:rPr>
            </a:br>
            <a:r>
              <a:rPr lang="da-DK" sz="4000">
                <a:solidFill>
                  <a:schemeClr val="dk1"/>
                </a:solidFill>
              </a:rPr>
              <a:t/>
            </a:r>
            <a:br>
              <a:rPr lang="da-DK" sz="4000">
                <a:solidFill>
                  <a:schemeClr val="dk1"/>
                </a:solidFill>
              </a:rPr>
            </a:br>
            <a:r>
              <a:rPr lang="da-DK" sz="4000">
                <a:solidFill>
                  <a:schemeClr val="dk1"/>
                </a:solidFill>
              </a:rPr>
              <a:t>       </a:t>
            </a:r>
            <a:endParaRPr/>
          </a:p>
        </p:txBody>
      </p:sp>
      <p:sp>
        <p:nvSpPr>
          <p:cNvPr id="473" name="Google Shape;473;p58"/>
          <p:cNvSpPr txBox="1">
            <a:spLocks noGrp="1"/>
          </p:cNvSpPr>
          <p:nvPr>
            <p:ph type="body" idx="1"/>
          </p:nvPr>
        </p:nvSpPr>
        <p:spPr>
          <a:xfrm>
            <a:off x="795957" y="2871952"/>
            <a:ext cx="22648373" cy="1066800"/>
          </a:xfrm>
          <a:prstGeom prst="rect">
            <a:avLst/>
          </a:prstGeom>
          <a:noFill/>
          <a:ln>
            <a:noFill/>
          </a:ln>
        </p:spPr>
        <p:txBody>
          <a:bodyPr spcFirstLastPara="1" wrap="square" lIns="217700" tIns="108850" rIns="217700" bIns="108850" anchor="t" anchorCtr="0">
            <a:noAutofit/>
          </a:bodyPr>
          <a:lstStyle/>
          <a:p>
            <a:pPr marL="0" lvl="0" indent="0" algn="l" rtl="0">
              <a:spcBef>
                <a:spcPts val="0"/>
              </a:spcBef>
              <a:spcAft>
                <a:spcPts val="0"/>
              </a:spcAft>
              <a:buClr>
                <a:schemeClr val="dk1"/>
              </a:buClr>
              <a:buSzPts val="2800"/>
              <a:buNone/>
            </a:pPr>
            <a:r>
              <a:rPr lang="da-DK" sz="2800"/>
              <a:t>https://nus.org.ua/wp-content/uploads/2022/01/Metodychni-rekomendatsiyi-dlya-zakladiv-zagalnoyi-serednoyi-osvity-shhodo-vyznachennya-osvitnih-trudnoshhiv-i-rivnya-pidtrymky-v-osvitnomu-protsesi-zakladiv-zagalnoyi-serednoyi-osvity.pdf</a:t>
            </a:r>
            <a:endParaRPr sz="2800"/>
          </a:p>
        </p:txBody>
      </p:sp>
      <p:sp>
        <p:nvSpPr>
          <p:cNvPr id="474" name="Google Shape;474;p58"/>
          <p:cNvSpPr/>
          <p:nvPr/>
        </p:nvSpPr>
        <p:spPr>
          <a:xfrm>
            <a:off x="4732283" y="239140"/>
            <a:ext cx="1525799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1" u="sng" strike="noStrike" cap="none">
                <a:solidFill>
                  <a:schemeClr val="dk1"/>
                </a:solidFill>
                <a:latin typeface="Arial"/>
                <a:ea typeface="Arial"/>
                <a:cs typeface="Arial"/>
                <a:sym typeface="Arial"/>
              </a:rPr>
              <a:t>Маркери для визначення освітніх труднощів І рівня у ЗЗСО</a:t>
            </a:r>
            <a:r>
              <a:rPr lang="da-DK" sz="2400" b="0" i="0" u="sng" strike="noStrike" cap="none">
                <a:solidFill>
                  <a:schemeClr val="dk1"/>
                </a:solidFill>
                <a:latin typeface="Arial"/>
                <a:ea typeface="Arial"/>
                <a:cs typeface="Arial"/>
                <a:sym typeface="Arial"/>
              </a:rPr>
              <a:t/>
            </a:r>
            <a:br>
              <a:rPr lang="da-DK" sz="2400" b="0" i="0" u="sng" strike="noStrike" cap="none">
                <a:solidFill>
                  <a:schemeClr val="dk1"/>
                </a:solidFill>
                <a:latin typeface="Arial"/>
                <a:ea typeface="Arial"/>
                <a:cs typeface="Arial"/>
                <a:sym typeface="Arial"/>
              </a:rPr>
            </a:br>
            <a:endParaRPr sz="3600" b="0" i="0" u="none" strike="noStrike" cap="none">
              <a:solidFill>
                <a:srgbClr val="000000"/>
              </a:solidFill>
              <a:latin typeface="Arial"/>
              <a:ea typeface="Arial"/>
              <a:cs typeface="Arial"/>
              <a:sym typeface="Arial"/>
            </a:endParaRPr>
          </a:p>
        </p:txBody>
      </p:sp>
      <p:sp>
        <p:nvSpPr>
          <p:cNvPr id="475" name="Google Shape;475;p58"/>
          <p:cNvSpPr/>
          <p:nvPr/>
        </p:nvSpPr>
        <p:spPr>
          <a:xfrm>
            <a:off x="930165" y="4045991"/>
            <a:ext cx="2222937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0" u="none" strike="noStrike" cap="none">
                <a:solidFill>
                  <a:srgbClr val="6F3505"/>
                </a:solidFill>
                <a:latin typeface="Arial"/>
                <a:ea typeface="Arial"/>
                <a:cs typeface="Arial"/>
                <a:sym typeface="Arial"/>
              </a:rPr>
              <a:t>ДОДАТОК 1. Маркери для визначення освітніх труднощів І рівня у ЗЗСО</a:t>
            </a:r>
            <a:endParaRPr/>
          </a:p>
        </p:txBody>
      </p:sp>
      <p:graphicFrame>
        <p:nvGraphicFramePr>
          <p:cNvPr id="476" name="Google Shape;476;p58"/>
          <p:cNvGraphicFramePr/>
          <p:nvPr/>
        </p:nvGraphicFramePr>
        <p:xfrm>
          <a:off x="283777" y="4947583"/>
          <a:ext cx="3000000" cy="3000000"/>
        </p:xfrm>
        <a:graphic>
          <a:graphicData uri="http://schemas.openxmlformats.org/drawingml/2006/table">
            <a:tbl>
              <a:tblPr firstRow="1" bandRow="1">
                <a:noFill/>
                <a:tableStyleId>{EC83959C-0DAC-438F-A195-23AC1C7AEBA2}</a:tableStyleId>
              </a:tblPr>
              <a:tblGrid>
                <a:gridCol w="5202625">
                  <a:extLst>
                    <a:ext uri="{9D8B030D-6E8A-4147-A177-3AD203B41FA5}">
                      <a16:colId xmlns:a16="http://schemas.microsoft.com/office/drawing/2014/main" val="20000"/>
                    </a:ext>
                  </a:extLst>
                </a:gridCol>
                <a:gridCol w="5173400">
                  <a:extLst>
                    <a:ext uri="{9D8B030D-6E8A-4147-A177-3AD203B41FA5}">
                      <a16:colId xmlns:a16="http://schemas.microsoft.com/office/drawing/2014/main" val="20001"/>
                    </a:ext>
                  </a:extLst>
                </a:gridCol>
                <a:gridCol w="8199500">
                  <a:extLst>
                    <a:ext uri="{9D8B030D-6E8A-4147-A177-3AD203B41FA5}">
                      <a16:colId xmlns:a16="http://schemas.microsoft.com/office/drawing/2014/main" val="20002"/>
                    </a:ext>
                  </a:extLst>
                </a:gridCol>
                <a:gridCol w="5524700">
                  <a:extLst>
                    <a:ext uri="{9D8B030D-6E8A-4147-A177-3AD203B41FA5}">
                      <a16:colId xmlns:a16="http://schemas.microsoft.com/office/drawing/2014/main" val="20003"/>
                    </a:ext>
                  </a:extLst>
                </a:gridCol>
              </a:tblGrid>
              <a:tr h="716975">
                <a:tc gridSpan="4">
                  <a:txBody>
                    <a:bodyPr/>
                    <a:lstStyle/>
                    <a:p>
                      <a:pPr marL="0" marR="0" lvl="0" indent="0" algn="ctr" rtl="0">
                        <a:spcBef>
                          <a:spcPts val="0"/>
                        </a:spcBef>
                        <a:spcAft>
                          <a:spcPts val="0"/>
                        </a:spcAft>
                        <a:buNone/>
                      </a:pPr>
                      <a:r>
                        <a:rPr lang="da-DK" sz="4300" u="none" strike="noStrike" cap="none"/>
                        <a:t>Соціоадаптаційні труднощі</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10500">
                <a:tc>
                  <a:txBody>
                    <a:bodyPr/>
                    <a:lstStyle/>
                    <a:p>
                      <a:pPr marL="0" marR="0" lvl="0" indent="0" algn="ctr" rtl="0">
                        <a:spcBef>
                          <a:spcPts val="0"/>
                        </a:spcBef>
                        <a:spcAft>
                          <a:spcPts val="0"/>
                        </a:spcAft>
                        <a:buNone/>
                      </a:pPr>
                      <a:r>
                        <a:rPr lang="da-DK" sz="4400" u="none" strike="noStrike" cap="none"/>
                        <a:t>поведінкові </a:t>
                      </a:r>
                      <a:endParaRPr sz="4400" b="1" i="1"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da-DK" sz="4400" u="none" strike="noStrike" cap="none"/>
                        <a:t>особистісні</a:t>
                      </a:r>
                      <a:endParaRPr sz="4400" b="1" i="1"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da-DK" sz="4400" u="none" strike="noStrike" cap="none"/>
                        <a:t>соціокультурні</a:t>
                      </a:r>
                      <a:endParaRPr sz="4400" b="1" i="1"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da-DK" sz="4400" u="none" strike="noStrike" cap="none"/>
                        <a:t>комунікація </a:t>
                      </a:r>
                      <a:endParaRPr sz="4400" b="1" i="1"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595175">
                <a:tc>
                  <a:txBody>
                    <a:bodyPr/>
                    <a:lstStyle/>
                    <a:p>
                      <a:pPr marL="0" marR="0" lvl="0" indent="0" algn="l" rtl="0">
                        <a:spcBef>
                          <a:spcPts val="0"/>
                        </a:spcBef>
                        <a:spcAft>
                          <a:spcPts val="0"/>
                        </a:spcAft>
                        <a:buNone/>
                      </a:pPr>
                      <a:r>
                        <a:rPr lang="da-DK" sz="3600" u="none" strike="noStrike" cap="none"/>
                        <a:t>Короткотривала, несистематична емоційна збудженість та емоційна вразливість</a:t>
                      </a: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da-DK" sz="3600"/>
                        <a:t>Поодинокі прояви девіантної поведінки</a:t>
                      </a: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da-DK" sz="3600"/>
                        <a:t>Тимчасові, несистематичні труднощі соціальної адаптації та комунікації, пов’язані зі зміною соціокультурного середовища (внутрішньо переміщені особи, особи з родин мігрантів, особи із білінгвістичних родин, представники національних меншин та ін.)</a:t>
                      </a: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da-DK" sz="3600"/>
                        <a:t>Тимчасові, несистематичні труднощі соціальної адаптації та комунікації</a:t>
                      </a: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97125">
                <a:tc>
                  <a:txBody>
                    <a:bodyPr/>
                    <a:lstStyle/>
                    <a:p>
                      <a:pPr marL="0" marR="0" lvl="0" indent="0" algn="l" rtl="0">
                        <a:spcBef>
                          <a:spcPts val="0"/>
                        </a:spcBef>
                        <a:spcAft>
                          <a:spcPts val="0"/>
                        </a:spcAft>
                        <a:buNone/>
                      </a:pPr>
                      <a:r>
                        <a:rPr lang="da-DK" sz="3600"/>
                        <a:t>Несистематичні труднощі під час побудови взаємин з однолітками</a:t>
                      </a: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600"/>
                        <a:buFont typeface="Calibri"/>
                        <a:buNone/>
                      </a:pPr>
                      <a:r>
                        <a:rPr lang="da-DK" sz="3600"/>
                        <a:t>Здобуває освіту в закладі освіти з навчанням мовами корінних народів та національних меншин</a:t>
                      </a: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36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8000" b="1"/>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59"/>
          <p:cNvSpPr/>
          <p:nvPr/>
        </p:nvSpPr>
        <p:spPr>
          <a:xfrm>
            <a:off x="771088" y="1394519"/>
            <a:ext cx="23221950"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3200" b="0" i="0" u="none" strike="noStrike" cap="none">
                <a:solidFill>
                  <a:srgbClr val="000000"/>
                </a:solidFill>
                <a:latin typeface="Arial"/>
                <a:ea typeface="Arial"/>
                <a:cs typeface="Arial"/>
                <a:sym typeface="Arial"/>
              </a:rPr>
              <a:t/>
            </a:r>
            <a:br>
              <a:rPr lang="da-DK" sz="3200" b="0" i="0" u="none" strike="noStrike" cap="none">
                <a:solidFill>
                  <a:srgbClr val="000000"/>
                </a:solidFill>
                <a:latin typeface="Arial"/>
                <a:ea typeface="Arial"/>
                <a:cs typeface="Arial"/>
                <a:sym typeface="Arial"/>
              </a:rPr>
            </a:br>
            <a:r>
              <a:rPr lang="da-DK" sz="3200" b="0" i="0" u="none" strike="noStrike" cap="none">
                <a:solidFill>
                  <a:srgbClr val="000000"/>
                </a:solidFill>
                <a:latin typeface="Arial"/>
                <a:ea typeface="Arial"/>
                <a:cs typeface="Arial"/>
                <a:sym typeface="Arial"/>
              </a:rPr>
              <a:t/>
            </a:r>
            <a:br>
              <a:rPr lang="da-DK" sz="3200" b="0" i="0" u="none" strike="noStrike" cap="none">
                <a:solidFill>
                  <a:srgbClr val="000000"/>
                </a:solidFill>
                <a:latin typeface="Arial"/>
                <a:ea typeface="Arial"/>
                <a:cs typeface="Arial"/>
                <a:sym typeface="Arial"/>
              </a:rPr>
            </a:br>
            <a:endParaRPr sz="3200" b="0" i="0" u="none" strike="noStrike" cap="none">
              <a:solidFill>
                <a:srgbClr val="000000"/>
              </a:solidFill>
              <a:latin typeface="Arial"/>
              <a:ea typeface="Arial"/>
              <a:cs typeface="Arial"/>
              <a:sym typeface="Arial"/>
            </a:endParaRPr>
          </a:p>
        </p:txBody>
      </p:sp>
      <p:sp>
        <p:nvSpPr>
          <p:cNvPr id="482" name="Google Shape;482;p59"/>
          <p:cNvSpPr/>
          <p:nvPr/>
        </p:nvSpPr>
        <p:spPr>
          <a:xfrm>
            <a:off x="4495800" y="554450"/>
            <a:ext cx="1525799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3600" b="1" i="1" u="sng" strike="noStrike" cap="none">
                <a:solidFill>
                  <a:schemeClr val="dk1"/>
                </a:solidFill>
                <a:latin typeface="Arial"/>
                <a:ea typeface="Arial"/>
                <a:cs typeface="Arial"/>
                <a:sym typeface="Arial"/>
              </a:rPr>
              <a:t>Маркери для визначення освітніх труднощів І рівня у ЗЗСО</a:t>
            </a:r>
            <a:r>
              <a:rPr lang="da-DK" sz="2400" b="0" i="0" u="sng" strike="noStrike" cap="none">
                <a:solidFill>
                  <a:schemeClr val="dk1"/>
                </a:solidFill>
                <a:latin typeface="Arial"/>
                <a:ea typeface="Arial"/>
                <a:cs typeface="Arial"/>
                <a:sym typeface="Arial"/>
              </a:rPr>
              <a:t/>
            </a:r>
            <a:br>
              <a:rPr lang="da-DK" sz="2400" b="0" i="0" u="sng" strike="noStrike" cap="none">
                <a:solidFill>
                  <a:schemeClr val="dk1"/>
                </a:solidFill>
                <a:latin typeface="Arial"/>
                <a:ea typeface="Arial"/>
                <a:cs typeface="Arial"/>
                <a:sym typeface="Arial"/>
              </a:rPr>
            </a:br>
            <a:endParaRPr sz="3600" b="0" i="0" u="none" strike="noStrike" cap="none">
              <a:solidFill>
                <a:srgbClr val="000000"/>
              </a:solidFill>
              <a:latin typeface="Arial"/>
              <a:ea typeface="Arial"/>
              <a:cs typeface="Arial"/>
              <a:sym typeface="Arial"/>
            </a:endParaRPr>
          </a:p>
        </p:txBody>
      </p:sp>
      <p:sp>
        <p:nvSpPr>
          <p:cNvPr id="483" name="Google Shape;483;p59"/>
          <p:cNvSpPr/>
          <p:nvPr/>
        </p:nvSpPr>
        <p:spPr>
          <a:xfrm>
            <a:off x="1772105" y="1394519"/>
            <a:ext cx="20705379"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800" b="1" i="1" u="none" strike="noStrike" cap="none">
                <a:solidFill>
                  <a:srgbClr val="002060"/>
                </a:solidFill>
                <a:latin typeface="Arial"/>
                <a:ea typeface="Arial"/>
                <a:cs typeface="Arial"/>
                <a:sym typeface="Arial"/>
              </a:rPr>
              <a:t>Додаток 2,3 </a:t>
            </a:r>
            <a:r>
              <a:rPr lang="da-DK" sz="2800" b="0" i="1" u="none" strike="noStrike" cap="none">
                <a:solidFill>
                  <a:srgbClr val="002060"/>
                </a:solidFill>
                <a:latin typeface="Arial"/>
                <a:ea typeface="Arial"/>
                <a:cs typeface="Arial"/>
                <a:sym typeface="Arial"/>
              </a:rPr>
              <a:t>(Методичні рекомендації для ЗЗСО щодо визначення освітніх труднощів І рівня підтримки в освітньому процесі закладів загальної середньої освіти, розроблені  МОН України, Національною академією педагогічних наук України, Інститутом спеціальної педагогіки і психології ім. М. Ярмаченка НАПН України)</a:t>
            </a:r>
            <a:endParaRPr sz="2800" b="0" i="0" u="none" strike="noStrike" cap="none">
              <a:solidFill>
                <a:srgbClr val="000000"/>
              </a:solidFill>
              <a:latin typeface="Arial"/>
              <a:ea typeface="Arial"/>
              <a:cs typeface="Arial"/>
              <a:sym typeface="Arial"/>
            </a:endParaRPr>
          </a:p>
        </p:txBody>
      </p:sp>
      <p:sp>
        <p:nvSpPr>
          <p:cNvPr id="484" name="Google Shape;484;p59"/>
          <p:cNvSpPr/>
          <p:nvPr/>
        </p:nvSpPr>
        <p:spPr>
          <a:xfrm>
            <a:off x="797897" y="3300416"/>
            <a:ext cx="16182753" cy="3477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1" i="0" u="none" strike="noStrike" cap="none">
                <a:solidFill>
                  <a:srgbClr val="000000"/>
                </a:solidFill>
                <a:latin typeface="Arial"/>
                <a:ea typeface="Arial"/>
                <a:cs typeface="Arial"/>
                <a:sym typeface="Arial"/>
              </a:rPr>
              <a:t>Дата: ___________</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Назва закладу освіти: ___________________________________________________</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Клас: ___________</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Прізвище, ім’я, по батькові здобувача освіти: __________________________________</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0 – не володіє</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1 – володіє на низькому рівні</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2 – володіє на середньому рівні</a:t>
            </a:r>
            <a:endParaRPr/>
          </a:p>
          <a:p>
            <a:pPr marL="0" marR="0" lvl="0" indent="0" algn="l" rtl="0">
              <a:lnSpc>
                <a:spcPct val="100000"/>
              </a:lnSpc>
              <a:spcBef>
                <a:spcPts val="0"/>
              </a:spcBef>
              <a:spcAft>
                <a:spcPts val="0"/>
              </a:spcAft>
              <a:buNone/>
            </a:pPr>
            <a:r>
              <a:rPr lang="da-DK" sz="2800" b="1" i="0" u="none" strike="noStrike" cap="none">
                <a:solidFill>
                  <a:srgbClr val="000000"/>
                </a:solidFill>
                <a:latin typeface="Arial"/>
                <a:ea typeface="Arial"/>
                <a:cs typeface="Arial"/>
                <a:sym typeface="Arial"/>
              </a:rPr>
              <a:t>3 – володіє на достатньому рівні</a:t>
            </a:r>
            <a:endParaRPr/>
          </a:p>
        </p:txBody>
      </p:sp>
      <p:sp>
        <p:nvSpPr>
          <p:cNvPr id="485" name="Google Shape;485;p59"/>
          <p:cNvSpPr/>
          <p:nvPr/>
        </p:nvSpPr>
        <p:spPr>
          <a:xfrm>
            <a:off x="1150883" y="2779514"/>
            <a:ext cx="2164605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a-DK" sz="1800" b="1" i="0" u="none" strike="noStrike" cap="none">
                <a:solidFill>
                  <a:srgbClr val="000000"/>
                </a:solidFill>
                <a:latin typeface="Arial"/>
                <a:ea typeface="Arial"/>
                <a:cs typeface="Arial"/>
                <a:sym typeface="Arial"/>
              </a:rPr>
              <a:t>https://nus.org.ua/wp-content/uploads/2022/01/Metodychni-rekomendatsiyi-dlya-zakladiv-zagalnoyi-serednoyi-osvity-shhodo-vyznachennya-osvitnih-trudnoshhiv-i-rivnya-pidtrymky-v-osvitnomu-protsesi-zakladiv-zagalnoyi-serednoyi-osvity.pdf</a:t>
            </a:r>
            <a:endParaRPr sz="1800" b="1" i="0" u="none" strike="noStrike" cap="none">
              <a:solidFill>
                <a:srgbClr val="000000"/>
              </a:solidFill>
              <a:latin typeface="Arial"/>
              <a:ea typeface="Arial"/>
              <a:cs typeface="Arial"/>
              <a:sym typeface="Arial"/>
            </a:endParaRPr>
          </a:p>
        </p:txBody>
      </p:sp>
      <p:graphicFrame>
        <p:nvGraphicFramePr>
          <p:cNvPr id="486" name="Google Shape;486;p59"/>
          <p:cNvGraphicFramePr/>
          <p:nvPr/>
        </p:nvGraphicFramePr>
        <p:xfrm>
          <a:off x="349529" y="6778291"/>
          <a:ext cx="3000000" cy="3000000"/>
        </p:xfrm>
        <a:graphic>
          <a:graphicData uri="http://schemas.openxmlformats.org/drawingml/2006/table">
            <a:tbl>
              <a:tblPr firstRow="1" bandRow="1">
                <a:noFill/>
                <a:tableStyleId>{25688D68-6C1B-42F9-A06F-F16EFC21A6E7}</a:tableStyleId>
              </a:tblPr>
              <a:tblGrid>
                <a:gridCol w="5307000">
                  <a:extLst>
                    <a:ext uri="{9D8B030D-6E8A-4147-A177-3AD203B41FA5}">
                      <a16:colId xmlns:a16="http://schemas.microsoft.com/office/drawing/2014/main" val="20000"/>
                    </a:ext>
                  </a:extLst>
                </a:gridCol>
                <a:gridCol w="792125">
                  <a:extLst>
                    <a:ext uri="{9D8B030D-6E8A-4147-A177-3AD203B41FA5}">
                      <a16:colId xmlns:a16="http://schemas.microsoft.com/office/drawing/2014/main" val="20001"/>
                    </a:ext>
                  </a:extLst>
                </a:gridCol>
                <a:gridCol w="792125">
                  <a:extLst>
                    <a:ext uri="{9D8B030D-6E8A-4147-A177-3AD203B41FA5}">
                      <a16:colId xmlns:a16="http://schemas.microsoft.com/office/drawing/2014/main" val="20002"/>
                    </a:ext>
                  </a:extLst>
                </a:gridCol>
                <a:gridCol w="792125">
                  <a:extLst>
                    <a:ext uri="{9D8B030D-6E8A-4147-A177-3AD203B41FA5}">
                      <a16:colId xmlns:a16="http://schemas.microsoft.com/office/drawing/2014/main" val="20003"/>
                    </a:ext>
                  </a:extLst>
                </a:gridCol>
                <a:gridCol w="792125">
                  <a:extLst>
                    <a:ext uri="{9D8B030D-6E8A-4147-A177-3AD203B41FA5}">
                      <a16:colId xmlns:a16="http://schemas.microsoft.com/office/drawing/2014/main" val="20004"/>
                    </a:ext>
                  </a:extLst>
                </a:gridCol>
                <a:gridCol w="2892050">
                  <a:extLst>
                    <a:ext uri="{9D8B030D-6E8A-4147-A177-3AD203B41FA5}">
                      <a16:colId xmlns:a16="http://schemas.microsoft.com/office/drawing/2014/main" val="20005"/>
                    </a:ext>
                  </a:extLst>
                </a:gridCol>
              </a:tblGrid>
              <a:tr h="922925">
                <a:tc>
                  <a:txBody>
                    <a:bodyPr/>
                    <a:lstStyle/>
                    <a:p>
                      <a:pPr marL="0" marR="0" lvl="0" indent="0" algn="ctr" rtl="0">
                        <a:spcBef>
                          <a:spcPts val="0"/>
                        </a:spcBef>
                        <a:spcAft>
                          <a:spcPts val="0"/>
                        </a:spcAft>
                        <a:buNone/>
                      </a:pPr>
                      <a:r>
                        <a:rPr lang="da-DK" sz="4000" b="1"/>
                        <a:t>Сфера</a:t>
                      </a:r>
                      <a:endParaRPr/>
                    </a:p>
                  </a:txBody>
                  <a:tcPr marL="91450" marR="91450" marT="45725" marB="45725"/>
                </a:tc>
                <a:tc>
                  <a:txBody>
                    <a:bodyPr/>
                    <a:lstStyle/>
                    <a:p>
                      <a:pPr marL="0" marR="0" lvl="0" indent="0" algn="ctr" rtl="0">
                        <a:spcBef>
                          <a:spcPts val="0"/>
                        </a:spcBef>
                        <a:spcAft>
                          <a:spcPts val="0"/>
                        </a:spcAft>
                        <a:buNone/>
                      </a:pPr>
                      <a:r>
                        <a:rPr lang="da-DK" sz="4000" b="1"/>
                        <a:t>0 </a:t>
                      </a:r>
                      <a:endParaRPr/>
                    </a:p>
                  </a:txBody>
                  <a:tcPr marL="91450" marR="91450" marT="45725" marB="45725"/>
                </a:tc>
                <a:tc>
                  <a:txBody>
                    <a:bodyPr/>
                    <a:lstStyle/>
                    <a:p>
                      <a:pPr marL="0" marR="0" lvl="0" indent="0" algn="ctr" rtl="0">
                        <a:spcBef>
                          <a:spcPts val="0"/>
                        </a:spcBef>
                        <a:spcAft>
                          <a:spcPts val="0"/>
                        </a:spcAft>
                        <a:buNone/>
                      </a:pPr>
                      <a:r>
                        <a:rPr lang="da-DK" sz="4000" b="1"/>
                        <a:t>1 </a:t>
                      </a:r>
                      <a:endParaRPr/>
                    </a:p>
                  </a:txBody>
                  <a:tcPr marL="91450" marR="91450" marT="45725" marB="45725"/>
                </a:tc>
                <a:tc>
                  <a:txBody>
                    <a:bodyPr/>
                    <a:lstStyle/>
                    <a:p>
                      <a:pPr marL="0" marR="0" lvl="0" indent="0" algn="ctr" rtl="0">
                        <a:spcBef>
                          <a:spcPts val="0"/>
                        </a:spcBef>
                        <a:spcAft>
                          <a:spcPts val="0"/>
                        </a:spcAft>
                        <a:buNone/>
                      </a:pPr>
                      <a:r>
                        <a:rPr lang="da-DK" sz="4000" b="1"/>
                        <a:t>2</a:t>
                      </a:r>
                      <a:endParaRPr/>
                    </a:p>
                  </a:txBody>
                  <a:tcPr marL="91450" marR="91450" marT="45725" marB="45725"/>
                </a:tc>
                <a:tc>
                  <a:txBody>
                    <a:bodyPr/>
                    <a:lstStyle/>
                    <a:p>
                      <a:pPr marL="0" marR="0" lvl="0" indent="0" algn="ctr" rtl="0">
                        <a:spcBef>
                          <a:spcPts val="0"/>
                        </a:spcBef>
                        <a:spcAft>
                          <a:spcPts val="0"/>
                        </a:spcAft>
                        <a:buNone/>
                      </a:pPr>
                      <a:r>
                        <a:rPr lang="da-DK" sz="4000" b="1"/>
                        <a:t>3</a:t>
                      </a:r>
                      <a:endParaRPr/>
                    </a:p>
                  </a:txBody>
                  <a:tcPr marL="91450" marR="91450" marT="45725" marB="45725"/>
                </a:tc>
                <a:tc>
                  <a:txBody>
                    <a:bodyPr/>
                    <a:lstStyle/>
                    <a:p>
                      <a:pPr marL="0" marR="0" lvl="0" indent="0" algn="ctr" rtl="0">
                        <a:spcBef>
                          <a:spcPts val="0"/>
                        </a:spcBef>
                        <a:spcAft>
                          <a:spcPts val="0"/>
                        </a:spcAft>
                        <a:buNone/>
                      </a:pPr>
                      <a:r>
                        <a:rPr lang="da-DK" sz="4000" b="1"/>
                        <a:t>Примітки</a:t>
                      </a:r>
                      <a:endParaRPr/>
                    </a:p>
                  </a:txBody>
                  <a:tcPr marL="91450" marR="91450" marT="45725" marB="45725"/>
                </a:tc>
                <a:extLst>
                  <a:ext uri="{0D108BD9-81ED-4DB2-BD59-A6C34878D82A}">
                    <a16:rowId xmlns:a16="http://schemas.microsoft.com/office/drawing/2014/main" val="10000"/>
                  </a:ext>
                </a:extLst>
              </a:tr>
              <a:tr h="1084525">
                <a:tc>
                  <a:txBody>
                    <a:bodyPr/>
                    <a:lstStyle/>
                    <a:p>
                      <a:pPr marL="0" marR="0" lvl="0" indent="0" algn="l" rtl="0">
                        <a:spcBef>
                          <a:spcPts val="0"/>
                        </a:spcBef>
                        <a:spcAft>
                          <a:spcPts val="0"/>
                        </a:spcAft>
                        <a:buNone/>
                      </a:pPr>
                      <a:r>
                        <a:rPr lang="da-DK" sz="3200" b="1"/>
                        <a:t>Уважний при виконанні певного завдання</a:t>
                      </a:r>
                      <a:endParaRPr/>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1"/>
                  </a:ext>
                </a:extLst>
              </a:tr>
              <a:tr h="1014400">
                <a:tc>
                  <a:txBody>
                    <a:bodyPr/>
                    <a:lstStyle/>
                    <a:p>
                      <a:pPr marL="0" marR="0" lvl="0" indent="0" algn="l" rtl="0">
                        <a:spcBef>
                          <a:spcPts val="0"/>
                        </a:spcBef>
                        <a:spcAft>
                          <a:spcPts val="0"/>
                        </a:spcAft>
                        <a:buNone/>
                      </a:pPr>
                      <a:r>
                        <a:rPr lang="da-DK" sz="3200" b="1"/>
                        <a:t>Відображає послідовність подій </a:t>
                      </a:r>
                      <a:endParaRPr/>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2"/>
                  </a:ext>
                </a:extLst>
              </a:tr>
              <a:tr h="710075">
                <a:tc>
                  <a:txBody>
                    <a:bodyPr/>
                    <a:lstStyle/>
                    <a:p>
                      <a:pPr marL="0" marR="0" lvl="0" indent="0" algn="l" rtl="0">
                        <a:spcBef>
                          <a:spcPts val="0"/>
                        </a:spcBef>
                        <a:spcAft>
                          <a:spcPts val="0"/>
                        </a:spcAft>
                        <a:buNone/>
                      </a:pPr>
                      <a:r>
                        <a:rPr lang="da-DK" sz="3200" b="1"/>
                        <a:t>Робить висновки </a:t>
                      </a:r>
                      <a:endParaRPr/>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3"/>
                  </a:ext>
                </a:extLst>
              </a:tr>
            </a:tbl>
          </a:graphicData>
        </a:graphic>
      </p:graphicFrame>
      <p:sp>
        <p:nvSpPr>
          <p:cNvPr id="487" name="Google Shape;487;p59"/>
          <p:cNvSpPr/>
          <p:nvPr/>
        </p:nvSpPr>
        <p:spPr>
          <a:xfrm>
            <a:off x="8384444" y="10835481"/>
            <a:ext cx="15608594" cy="22467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800" b="1" i="1" u="none" strike="noStrike" cap="none">
                <a:solidFill>
                  <a:srgbClr val="002060"/>
                </a:solidFill>
                <a:latin typeface="Arial"/>
                <a:ea typeface="Arial"/>
                <a:cs typeface="Arial"/>
                <a:sym typeface="Arial"/>
              </a:rPr>
              <a:t>* Рівень компетенцій у межах вікової норми. </a:t>
            </a:r>
            <a:endParaRPr sz="2800" b="1" i="1" u="none" strike="noStrike" cap="none">
              <a:solidFill>
                <a:srgbClr val="002060"/>
              </a:solidFill>
              <a:latin typeface="Arial"/>
              <a:ea typeface="Arial"/>
              <a:cs typeface="Arial"/>
              <a:sym typeface="Arial"/>
            </a:endParaRPr>
          </a:p>
          <a:p>
            <a:pPr marL="0" marR="0" lvl="0" indent="0" algn="l" rtl="0">
              <a:lnSpc>
                <a:spcPct val="100000"/>
              </a:lnSpc>
              <a:spcBef>
                <a:spcPts val="0"/>
              </a:spcBef>
              <a:spcAft>
                <a:spcPts val="0"/>
              </a:spcAft>
              <a:buNone/>
            </a:pPr>
            <a:r>
              <a:rPr lang="da-DK" sz="2800" b="1" i="0" u="none" strike="noStrike" cap="none">
                <a:solidFill>
                  <a:srgbClr val="974806"/>
                </a:solidFill>
                <a:latin typeface="Arial"/>
                <a:ea typeface="Arial"/>
                <a:cs typeface="Arial"/>
                <a:sym typeface="Arial"/>
              </a:rPr>
              <a:t>Загальна кількість балів: ___________ </a:t>
            </a:r>
            <a:endParaRPr sz="2800" b="1" i="0" u="none" strike="noStrike" cap="none">
              <a:solidFill>
                <a:srgbClr val="974806"/>
              </a:solidFill>
              <a:latin typeface="Arial"/>
              <a:ea typeface="Arial"/>
              <a:cs typeface="Arial"/>
              <a:sym typeface="Arial"/>
            </a:endParaRPr>
          </a:p>
          <a:p>
            <a:pPr marL="0" marR="0" lvl="0" indent="0" algn="l" rtl="0">
              <a:lnSpc>
                <a:spcPct val="100000"/>
              </a:lnSpc>
              <a:spcBef>
                <a:spcPts val="0"/>
              </a:spcBef>
              <a:spcAft>
                <a:spcPts val="0"/>
              </a:spcAft>
              <a:buNone/>
            </a:pPr>
            <a:r>
              <a:rPr lang="da-DK" sz="2800" b="1" i="0" u="none" strike="noStrike" cap="none">
                <a:solidFill>
                  <a:srgbClr val="974806"/>
                </a:solidFill>
                <a:latin typeface="Arial"/>
                <a:ea typeface="Arial"/>
                <a:cs typeface="Arial"/>
                <a:sym typeface="Arial"/>
              </a:rPr>
              <a:t>Отримання від 45 до 90 балів вказує на необхідність І рівня підтримки, який надається на рівні закладу освіти; Отримання менше ніж 45 балів вказує на необхідність звернутися до ІРЦ. </a:t>
            </a:r>
            <a:endParaRPr/>
          </a:p>
        </p:txBody>
      </p:sp>
      <p:graphicFrame>
        <p:nvGraphicFramePr>
          <p:cNvPr id="488" name="Google Shape;488;p59"/>
          <p:cNvGraphicFramePr/>
          <p:nvPr/>
        </p:nvGraphicFramePr>
        <p:xfrm>
          <a:off x="11973910" y="6778291"/>
          <a:ext cx="3000000" cy="3000000"/>
        </p:xfrm>
        <a:graphic>
          <a:graphicData uri="http://schemas.openxmlformats.org/drawingml/2006/table">
            <a:tbl>
              <a:tblPr firstRow="1" bandRow="1">
                <a:noFill/>
                <a:tableStyleId>{25688D68-6C1B-42F9-A06F-F16EFC21A6E7}</a:tableStyleId>
              </a:tblPr>
              <a:tblGrid>
                <a:gridCol w="5610300">
                  <a:extLst>
                    <a:ext uri="{9D8B030D-6E8A-4147-A177-3AD203B41FA5}">
                      <a16:colId xmlns:a16="http://schemas.microsoft.com/office/drawing/2014/main" val="20000"/>
                    </a:ext>
                  </a:extLst>
                </a:gridCol>
                <a:gridCol w="834650">
                  <a:extLst>
                    <a:ext uri="{9D8B030D-6E8A-4147-A177-3AD203B41FA5}">
                      <a16:colId xmlns:a16="http://schemas.microsoft.com/office/drawing/2014/main" val="20001"/>
                    </a:ext>
                  </a:extLst>
                </a:gridCol>
                <a:gridCol w="834650">
                  <a:extLst>
                    <a:ext uri="{9D8B030D-6E8A-4147-A177-3AD203B41FA5}">
                      <a16:colId xmlns:a16="http://schemas.microsoft.com/office/drawing/2014/main" val="20002"/>
                    </a:ext>
                  </a:extLst>
                </a:gridCol>
                <a:gridCol w="834650">
                  <a:extLst>
                    <a:ext uri="{9D8B030D-6E8A-4147-A177-3AD203B41FA5}">
                      <a16:colId xmlns:a16="http://schemas.microsoft.com/office/drawing/2014/main" val="20003"/>
                    </a:ext>
                  </a:extLst>
                </a:gridCol>
                <a:gridCol w="834650">
                  <a:extLst>
                    <a:ext uri="{9D8B030D-6E8A-4147-A177-3AD203B41FA5}">
                      <a16:colId xmlns:a16="http://schemas.microsoft.com/office/drawing/2014/main" val="20004"/>
                    </a:ext>
                  </a:extLst>
                </a:gridCol>
                <a:gridCol w="3140900">
                  <a:extLst>
                    <a:ext uri="{9D8B030D-6E8A-4147-A177-3AD203B41FA5}">
                      <a16:colId xmlns:a16="http://schemas.microsoft.com/office/drawing/2014/main" val="20005"/>
                    </a:ext>
                  </a:extLst>
                </a:gridCol>
              </a:tblGrid>
              <a:tr h="777325">
                <a:tc>
                  <a:txBody>
                    <a:bodyPr/>
                    <a:lstStyle/>
                    <a:p>
                      <a:pPr marL="0" marR="0" lvl="0" indent="0" algn="l" rtl="0">
                        <a:spcBef>
                          <a:spcPts val="0"/>
                        </a:spcBef>
                        <a:spcAft>
                          <a:spcPts val="0"/>
                        </a:spcAft>
                        <a:buNone/>
                      </a:pPr>
                      <a:r>
                        <a:rPr lang="da-DK" sz="3200" b="1"/>
                        <a:t>Уважний при виконанні певного завдання</a:t>
                      </a:r>
                      <a:endParaRPr/>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da-DK" sz="3200" b="1"/>
                        <a:t>Орієнтується в часі</a:t>
                      </a:r>
                      <a:endParaRPr/>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da-DK" sz="3200" b="1"/>
                        <a:t>Дотримується шкільних і соціальних норм</a:t>
                      </a:r>
                      <a:endParaRPr sz="3200" b="1"/>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da-DK" sz="3200" b="1"/>
                        <a:t>Врівноважений,   ддоброзичливий</a:t>
                      </a:r>
                      <a:endParaRPr/>
                    </a:p>
                  </a:txBody>
                  <a:tcPr marL="91450" marR="91450" marT="45725" marB="45725" anchor="ctr"/>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tc>
                  <a:txBody>
                    <a:bodyPr/>
                    <a:lstStyle/>
                    <a:p>
                      <a:pPr marL="0" marR="0" lvl="0" indent="0" algn="l" rtl="0">
                        <a:spcBef>
                          <a:spcPts val="0"/>
                        </a:spcBef>
                        <a:spcAft>
                          <a:spcPts val="0"/>
                        </a:spcAft>
                        <a:buNone/>
                      </a:pPr>
                      <a:endParaRPr sz="430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60"/>
          <p:cNvSpPr txBox="1">
            <a:spLocks noGrp="1"/>
          </p:cNvSpPr>
          <p:nvPr>
            <p:ph type="title"/>
          </p:nvPr>
        </p:nvSpPr>
        <p:spPr>
          <a:xfrm>
            <a:off x="2202685" y="1403349"/>
            <a:ext cx="20688299" cy="250666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030A0"/>
              </a:buClr>
              <a:buSzPts val="8800"/>
              <a:buFont typeface="Calibri"/>
              <a:buNone/>
            </a:pPr>
            <a:r>
              <a:rPr lang="da-DK" sz="5400" b="1" i="1" u="sng">
                <a:solidFill>
                  <a:srgbClr val="7030A0"/>
                </a:solidFill>
              </a:rPr>
              <a:t>ОРГАНІЗАЦІЯ ВИЗНАЧЕННЯ РІВНІВ ПІДТРИМКИ В ЗАКЛАДІ ОСВІТИ </a:t>
            </a:r>
            <a:r>
              <a:rPr lang="da-DK" sz="5400" b="1" i="1">
                <a:solidFill>
                  <a:srgbClr val="7030A0"/>
                </a:solidFill>
              </a:rPr>
              <a:t/>
            </a:r>
            <a:br>
              <a:rPr lang="da-DK" sz="5400" b="1" i="1">
                <a:solidFill>
                  <a:srgbClr val="7030A0"/>
                </a:solidFill>
              </a:rPr>
            </a:br>
            <a:r>
              <a:rPr lang="da-DK" sz="5400" b="1" i="1">
                <a:solidFill>
                  <a:srgbClr val="FF0000"/>
                </a:solidFill>
              </a:rPr>
              <a:t>(за відсутності цієї інформації у Висновку)</a:t>
            </a:r>
            <a:endParaRPr sz="5400" b="1" i="1">
              <a:solidFill>
                <a:srgbClr val="FF0000"/>
              </a:solidFill>
            </a:endParaRPr>
          </a:p>
        </p:txBody>
      </p:sp>
      <p:sp>
        <p:nvSpPr>
          <p:cNvPr id="494" name="Google Shape;494;p60"/>
          <p:cNvSpPr txBox="1">
            <a:spLocks noGrp="1"/>
          </p:cNvSpPr>
          <p:nvPr>
            <p:ph type="body" idx="1"/>
          </p:nvPr>
        </p:nvSpPr>
        <p:spPr>
          <a:xfrm>
            <a:off x="2724150" y="3971923"/>
            <a:ext cx="20364450" cy="9163050"/>
          </a:xfrm>
          <a:prstGeom prst="rect">
            <a:avLst/>
          </a:prstGeom>
          <a:noFill/>
          <a:ln>
            <a:noFill/>
          </a:ln>
        </p:spPr>
        <p:txBody>
          <a:bodyPr spcFirstLastPara="1" wrap="square" lIns="91425" tIns="45700" rIns="91425" bIns="45700" anchor="t" anchorCtr="0">
            <a:noAutofit/>
          </a:bodyPr>
          <a:lstStyle/>
          <a:p>
            <a:pPr marL="816393" lvl="0" indent="-816393" algn="just" rtl="0">
              <a:spcBef>
                <a:spcPts val="1080"/>
              </a:spcBef>
              <a:spcAft>
                <a:spcPts val="0"/>
              </a:spcAft>
              <a:buClr>
                <a:srgbClr val="660066"/>
              </a:buClr>
              <a:buSzPts val="5400"/>
              <a:buChar char="•"/>
            </a:pPr>
            <a:r>
              <a:rPr lang="da-DK" sz="5400">
                <a:solidFill>
                  <a:srgbClr val="660066"/>
                </a:solidFill>
              </a:rPr>
              <a:t>Рівні підтримки — обсяг тимчасової або постійної підтримки учнів в освітньому процесі відповідно до їх особливих освітніх потреб, що надається в закладі освіти.</a:t>
            </a:r>
            <a:endParaRPr/>
          </a:p>
          <a:p>
            <a:pPr marL="0" lvl="0" indent="0" algn="l" rtl="0">
              <a:spcBef>
                <a:spcPts val="960"/>
              </a:spcBef>
              <a:spcAft>
                <a:spcPts val="0"/>
              </a:spcAft>
              <a:buClr>
                <a:schemeClr val="dk1"/>
              </a:buClr>
              <a:buSzPts val="4800"/>
              <a:buNone/>
            </a:pPr>
            <a:r>
              <a:rPr lang="da-DK" sz="4800" b="1"/>
              <a:t> </a:t>
            </a:r>
            <a:endParaRPr sz="4800"/>
          </a:p>
          <a:p>
            <a:pPr marL="816393" lvl="0" indent="-511593" algn="l" rtl="0">
              <a:spcBef>
                <a:spcPts val="960"/>
              </a:spcBef>
              <a:spcAft>
                <a:spcPts val="0"/>
              </a:spcAft>
              <a:buClr>
                <a:schemeClr val="dk1"/>
              </a:buClr>
              <a:buSzPts val="4800"/>
              <a:buNone/>
            </a:pPr>
            <a:endParaRPr sz="4800"/>
          </a:p>
          <a:p>
            <a:pPr marL="816393" lvl="0" indent="-816393" algn="just" rtl="0">
              <a:spcBef>
                <a:spcPts val="1080"/>
              </a:spcBef>
              <a:spcAft>
                <a:spcPts val="0"/>
              </a:spcAft>
              <a:buClr>
                <a:srgbClr val="974806"/>
              </a:buClr>
              <a:buSzPts val="5400"/>
              <a:buChar char="•"/>
            </a:pPr>
            <a:r>
              <a:rPr lang="da-DK" sz="5400">
                <a:solidFill>
                  <a:srgbClr val="974806"/>
                </a:solidFill>
              </a:rPr>
              <a:t>У разі відсутності у висновку ІРЦ інформації про рівень підтримки учня, рівень підтримки визначається Командою супроводу за участю представника ІРЦ,  що проводив комплексну оцінку, та з урахуванням складності порушень учня.</a:t>
            </a:r>
            <a:endParaRPr sz="4800">
              <a:solidFill>
                <a:srgbClr val="974806"/>
              </a:solidFill>
            </a:endParaRPr>
          </a:p>
        </p:txBody>
      </p:sp>
      <p:pic>
        <p:nvPicPr>
          <p:cNvPr id="495" name="Google Shape;495;p60" descr="Аналітичні презентації"/>
          <p:cNvPicPr preferRelativeResize="0"/>
          <p:nvPr/>
        </p:nvPicPr>
        <p:blipFill rotWithShape="1">
          <a:blip r:embed="rId3">
            <a:alphaModFix/>
          </a:blip>
          <a:srcRect/>
          <a:stretch/>
        </p:blipFill>
        <p:spPr>
          <a:xfrm>
            <a:off x="138110" y="3910011"/>
            <a:ext cx="2562225" cy="1790701"/>
          </a:xfrm>
          <a:prstGeom prst="rect">
            <a:avLst/>
          </a:prstGeom>
          <a:noFill/>
          <a:ln>
            <a:noFill/>
          </a:ln>
        </p:spPr>
      </p:pic>
      <p:pic>
        <p:nvPicPr>
          <p:cNvPr id="496" name="Google Shape;496;p60" descr="Аналітичні презентації"/>
          <p:cNvPicPr preferRelativeResize="0"/>
          <p:nvPr/>
        </p:nvPicPr>
        <p:blipFill rotWithShape="1">
          <a:blip r:embed="rId4">
            <a:alphaModFix/>
          </a:blip>
          <a:srcRect/>
          <a:stretch/>
        </p:blipFill>
        <p:spPr>
          <a:xfrm>
            <a:off x="228599" y="7677146"/>
            <a:ext cx="2562225" cy="17907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61"/>
          <p:cNvSpPr txBox="1">
            <a:spLocks noGrp="1"/>
          </p:cNvSpPr>
          <p:nvPr>
            <p:ph type="title"/>
          </p:nvPr>
        </p:nvSpPr>
        <p:spPr>
          <a:xfrm>
            <a:off x="1843505" y="787401"/>
            <a:ext cx="21031199" cy="162432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030A0"/>
              </a:buClr>
              <a:buSzPts val="8800"/>
              <a:buFont typeface="Calibri"/>
              <a:buNone/>
            </a:pPr>
            <a:r>
              <a:rPr lang="da-DK" sz="5400" b="1" i="1" u="sng">
                <a:solidFill>
                  <a:srgbClr val="7030A0"/>
                </a:solidFill>
              </a:rPr>
              <a:t>Алгоритм дій керівника закладу освіти щодо </a:t>
            </a:r>
            <a:br>
              <a:rPr lang="da-DK" sz="5400" b="1" i="1" u="sng">
                <a:solidFill>
                  <a:srgbClr val="7030A0"/>
                </a:solidFill>
              </a:rPr>
            </a:br>
            <a:r>
              <a:rPr lang="da-DK" sz="5400" b="1" i="1" u="sng">
                <a:solidFill>
                  <a:srgbClr val="FF0000"/>
                </a:solidFill>
              </a:rPr>
              <a:t>визначення рівнів </a:t>
            </a:r>
            <a:r>
              <a:rPr lang="da-DK" sz="5400" b="1" i="1" u="sng">
                <a:solidFill>
                  <a:srgbClr val="7030A0"/>
                </a:solidFill>
              </a:rPr>
              <a:t>підтримки дитини:</a:t>
            </a:r>
            <a:endParaRPr/>
          </a:p>
        </p:txBody>
      </p:sp>
      <p:sp>
        <p:nvSpPr>
          <p:cNvPr id="502" name="Google Shape;502;p61"/>
          <p:cNvSpPr txBox="1">
            <a:spLocks noGrp="1"/>
          </p:cNvSpPr>
          <p:nvPr>
            <p:ph type="body" idx="1"/>
          </p:nvPr>
        </p:nvSpPr>
        <p:spPr>
          <a:xfrm>
            <a:off x="1314450" y="3314700"/>
            <a:ext cx="22136100" cy="8820150"/>
          </a:xfrm>
          <a:prstGeom prst="rect">
            <a:avLst/>
          </a:prstGeom>
          <a:noFill/>
          <a:ln>
            <a:noFill/>
          </a:ln>
        </p:spPr>
        <p:txBody>
          <a:bodyPr spcFirstLastPara="1" wrap="square" lIns="91425" tIns="45700" rIns="91425" bIns="45700" anchor="t" anchorCtr="0">
            <a:noAutofit/>
          </a:bodyPr>
          <a:lstStyle/>
          <a:p>
            <a:pPr marL="816393" lvl="0" indent="-816393" algn="l" rtl="0">
              <a:spcBef>
                <a:spcPts val="760"/>
              </a:spcBef>
              <a:spcAft>
                <a:spcPts val="0"/>
              </a:spcAft>
              <a:buClr>
                <a:srgbClr val="974806"/>
              </a:buClr>
              <a:buSzPts val="3800"/>
              <a:buChar char="•"/>
            </a:pPr>
            <a:r>
              <a:rPr lang="da-DK" sz="3800" b="1" i="1">
                <a:solidFill>
                  <a:srgbClr val="974806"/>
                </a:solidFill>
              </a:rPr>
              <a:t>ввести до складу команд супроводу фахівців ІРЦ, які видали висновок. У разі видачі висновку ІРЦ не за місцем обслуговування закладу освіти, узгодити із  закріпленим за закладом ІРЦ, хто буде входити до команди супроводу цього учня;</a:t>
            </a:r>
            <a:endParaRPr/>
          </a:p>
          <a:p>
            <a:pPr marL="816393" lvl="0" indent="-816393" algn="l" rtl="0">
              <a:spcBef>
                <a:spcPts val="760"/>
              </a:spcBef>
              <a:spcAft>
                <a:spcPts val="0"/>
              </a:spcAft>
              <a:buClr>
                <a:srgbClr val="7030A0"/>
              </a:buClr>
              <a:buSzPts val="3800"/>
              <a:buChar char="•"/>
            </a:pPr>
            <a:r>
              <a:rPr lang="da-DK" sz="3800" b="1" i="1">
                <a:solidFill>
                  <a:srgbClr val="7030A0"/>
                </a:solidFill>
              </a:rPr>
              <a:t>скласти графік засідань команд супроводу, узгодити його з ІРЦ;</a:t>
            </a:r>
            <a:endParaRPr/>
          </a:p>
          <a:p>
            <a:pPr marL="816393" lvl="0" indent="-816393" algn="l" rtl="0">
              <a:spcBef>
                <a:spcPts val="760"/>
              </a:spcBef>
              <a:spcAft>
                <a:spcPts val="0"/>
              </a:spcAft>
              <a:buClr>
                <a:srgbClr val="974806"/>
              </a:buClr>
              <a:buSzPts val="3800"/>
              <a:buChar char="•"/>
            </a:pPr>
            <a:r>
              <a:rPr lang="da-DK" sz="3800" b="1" i="1">
                <a:solidFill>
                  <a:srgbClr val="974806"/>
                </a:solidFill>
              </a:rPr>
              <a:t>провести засідання команд супроводу. Участь батьків, фахівців ІРЦ - обов'язкова;  </a:t>
            </a:r>
            <a:endParaRPr/>
          </a:p>
          <a:p>
            <a:pPr marL="816393" lvl="0" indent="-816393" algn="l" rtl="0">
              <a:spcBef>
                <a:spcPts val="760"/>
              </a:spcBef>
              <a:spcAft>
                <a:spcPts val="0"/>
              </a:spcAft>
              <a:buClr>
                <a:srgbClr val="7030A0"/>
              </a:buClr>
              <a:buSzPts val="3800"/>
              <a:buChar char="•"/>
            </a:pPr>
            <a:r>
              <a:rPr lang="da-DK" sz="3800" b="1" i="1">
                <a:solidFill>
                  <a:srgbClr val="7030A0"/>
                </a:solidFill>
              </a:rPr>
              <a:t>при визначенні рівня підтримки має бути враховано складність порушень учня, а також кількість годин додаткових психолого-педагогічних та корекційно-розвиткових послуг (допомоги), зазначених у висновку;</a:t>
            </a:r>
            <a:endParaRPr/>
          </a:p>
          <a:p>
            <a:pPr marL="816393" lvl="0" indent="-816393" algn="l" rtl="0">
              <a:spcBef>
                <a:spcPts val="760"/>
              </a:spcBef>
              <a:spcAft>
                <a:spcPts val="0"/>
              </a:spcAft>
              <a:buClr>
                <a:srgbClr val="974806"/>
              </a:buClr>
              <a:buSzPts val="3800"/>
              <a:buChar char="•"/>
            </a:pPr>
            <a:r>
              <a:rPr lang="da-DK" sz="3800" b="1" i="1">
                <a:solidFill>
                  <a:srgbClr val="974806"/>
                </a:solidFill>
              </a:rPr>
              <a:t>у разі, якщо зазначена у висновку ІРЦ кількість годин для проведення корекційно-розвиткових занять не відповідає складності порушень учня з ООП, то рівень підтримки надається з урахуванням складності порушень учня;</a:t>
            </a:r>
            <a:endParaRPr/>
          </a:p>
          <a:p>
            <a:pPr marL="816393" lvl="0" indent="-816393" algn="l" rtl="0">
              <a:spcBef>
                <a:spcPts val="760"/>
              </a:spcBef>
              <a:spcAft>
                <a:spcPts val="0"/>
              </a:spcAft>
              <a:buClr>
                <a:srgbClr val="7030A0"/>
              </a:buClr>
              <a:buSzPts val="3800"/>
              <a:buChar char="•"/>
            </a:pPr>
            <a:r>
              <a:rPr lang="da-DK" sz="3800" b="1" i="1">
                <a:solidFill>
                  <a:srgbClr val="7030A0"/>
                </a:solidFill>
              </a:rPr>
              <a:t>кількість годин додаткових послуг корегується командою супроводу за участі фахівця ІРЦ (відповідно до додатку 1 Порядку організації інклюзивного навчання у закладах загальної середньої освіти).</a:t>
            </a:r>
            <a:endParaRPr/>
          </a:p>
        </p:txBody>
      </p:sp>
      <p:pic>
        <p:nvPicPr>
          <p:cNvPr id="503" name="Google Shape;503;p61" descr="Всім pptx - готові презентації та розробки уроків - Home | Facebook"/>
          <p:cNvPicPr preferRelativeResize="0"/>
          <p:nvPr/>
        </p:nvPicPr>
        <p:blipFill rotWithShape="1">
          <a:blip r:embed="rId3">
            <a:alphaModFix/>
          </a:blip>
          <a:srcRect/>
          <a:stretch/>
        </p:blipFill>
        <p:spPr>
          <a:xfrm>
            <a:off x="738441" y="3400593"/>
            <a:ext cx="1162049" cy="1162049"/>
          </a:xfrm>
          <a:prstGeom prst="rect">
            <a:avLst/>
          </a:prstGeom>
          <a:noFill/>
          <a:ln>
            <a:noFill/>
          </a:ln>
        </p:spPr>
      </p:pic>
      <p:pic>
        <p:nvPicPr>
          <p:cNvPr id="504" name="Google Shape;504;p61" descr="Всім pptx - готові презентації та розробки уроків - Home | Facebook"/>
          <p:cNvPicPr preferRelativeResize="0"/>
          <p:nvPr/>
        </p:nvPicPr>
        <p:blipFill rotWithShape="1">
          <a:blip r:embed="rId4">
            <a:alphaModFix/>
          </a:blip>
          <a:srcRect/>
          <a:stretch/>
        </p:blipFill>
        <p:spPr>
          <a:xfrm>
            <a:off x="690677" y="5143368"/>
            <a:ext cx="1152827" cy="1152827"/>
          </a:xfrm>
          <a:prstGeom prst="rect">
            <a:avLst/>
          </a:prstGeom>
          <a:noFill/>
          <a:ln>
            <a:noFill/>
          </a:ln>
        </p:spPr>
      </p:pic>
      <p:pic>
        <p:nvPicPr>
          <p:cNvPr id="505" name="Google Shape;505;p61" descr="Всім pptx - готові презентації та розробки уроків - Home | Facebook"/>
          <p:cNvPicPr preferRelativeResize="0"/>
          <p:nvPr/>
        </p:nvPicPr>
        <p:blipFill rotWithShape="1">
          <a:blip r:embed="rId4">
            <a:alphaModFix/>
          </a:blip>
          <a:srcRect/>
          <a:stretch/>
        </p:blipFill>
        <p:spPr>
          <a:xfrm>
            <a:off x="600746" y="6884361"/>
            <a:ext cx="1223961" cy="1223961"/>
          </a:xfrm>
          <a:prstGeom prst="rect">
            <a:avLst/>
          </a:prstGeom>
          <a:noFill/>
          <a:ln>
            <a:noFill/>
          </a:ln>
        </p:spPr>
      </p:pic>
      <p:pic>
        <p:nvPicPr>
          <p:cNvPr id="506" name="Google Shape;506;p61" descr="Всім pptx - готові презентації та розробки уроків - Home | Facebook"/>
          <p:cNvPicPr preferRelativeResize="0"/>
          <p:nvPr/>
        </p:nvPicPr>
        <p:blipFill rotWithShape="1">
          <a:blip r:embed="rId4">
            <a:alphaModFix/>
          </a:blip>
          <a:srcRect/>
          <a:stretch/>
        </p:blipFill>
        <p:spPr>
          <a:xfrm>
            <a:off x="738441" y="10301103"/>
            <a:ext cx="1105063" cy="1105063"/>
          </a:xfrm>
          <a:prstGeom prst="rect">
            <a:avLst/>
          </a:prstGeom>
          <a:noFill/>
          <a:ln>
            <a:noFill/>
          </a:ln>
        </p:spPr>
      </p:pic>
      <p:pic>
        <p:nvPicPr>
          <p:cNvPr id="507" name="Google Shape;507;p61" descr="Всім pptx - готові презентації та розробки уроків - Home | Facebook"/>
          <p:cNvPicPr preferRelativeResize="0"/>
          <p:nvPr/>
        </p:nvPicPr>
        <p:blipFill rotWithShape="1">
          <a:blip r:embed="rId3">
            <a:alphaModFix/>
          </a:blip>
          <a:srcRect/>
          <a:stretch/>
        </p:blipFill>
        <p:spPr>
          <a:xfrm>
            <a:off x="681455" y="6034286"/>
            <a:ext cx="1162049" cy="1162049"/>
          </a:xfrm>
          <a:prstGeom prst="rect">
            <a:avLst/>
          </a:prstGeom>
          <a:noFill/>
          <a:ln>
            <a:noFill/>
          </a:ln>
        </p:spPr>
      </p:pic>
      <p:pic>
        <p:nvPicPr>
          <p:cNvPr id="508" name="Google Shape;508;p61" descr="Всім pptx - готові презентації та розробки уроків - Home | Facebook"/>
          <p:cNvPicPr preferRelativeResize="0"/>
          <p:nvPr/>
        </p:nvPicPr>
        <p:blipFill rotWithShape="1">
          <a:blip r:embed="rId3">
            <a:alphaModFix/>
          </a:blip>
          <a:srcRect/>
          <a:stretch/>
        </p:blipFill>
        <p:spPr>
          <a:xfrm>
            <a:off x="681455" y="8353758"/>
            <a:ext cx="1133804" cy="11338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2"/>
          <p:cNvSpPr txBox="1">
            <a:spLocks noGrp="1"/>
          </p:cNvSpPr>
          <p:nvPr>
            <p:ph type="body" idx="1"/>
          </p:nvPr>
        </p:nvSpPr>
        <p:spPr>
          <a:xfrm>
            <a:off x="1123950" y="3200401"/>
            <a:ext cx="22040850" cy="9051928"/>
          </a:xfrm>
          <a:prstGeom prst="rect">
            <a:avLst/>
          </a:prstGeom>
          <a:noFill/>
          <a:ln>
            <a:noFill/>
          </a:ln>
        </p:spPr>
        <p:txBody>
          <a:bodyPr spcFirstLastPara="1" wrap="square" lIns="217700" tIns="108850" rIns="217700" bIns="108850" anchor="t" anchorCtr="0">
            <a:normAutofit/>
          </a:bodyPr>
          <a:lstStyle/>
          <a:p>
            <a:pPr marL="816393" lvl="0" indent="-816393" algn="just" rtl="0">
              <a:spcBef>
                <a:spcPts val="0"/>
              </a:spcBef>
              <a:spcAft>
                <a:spcPts val="0"/>
              </a:spcAft>
              <a:buClr>
                <a:srgbClr val="B13F9A"/>
              </a:buClr>
              <a:buSzPts val="3800"/>
              <a:buChar char="•"/>
            </a:pPr>
            <a:r>
              <a:rPr lang="da-DK" sz="3800" b="1" i="1">
                <a:solidFill>
                  <a:srgbClr val="974806"/>
                </a:solidFill>
              </a:rPr>
              <a:t>оформити протокол із визначенням рівня підтримки для кожного учня (у довільній формі). Протокол мають підписати всі члени команди супроводу, включаючи фахівців ІРЦ та батьків або інших законних представників учня з ООП;</a:t>
            </a:r>
            <a:endParaRPr/>
          </a:p>
          <a:p>
            <a:pPr marL="816393" lvl="0" indent="-816393" algn="l" rtl="0">
              <a:spcBef>
                <a:spcPts val="760"/>
              </a:spcBef>
              <a:spcAft>
                <a:spcPts val="0"/>
              </a:spcAft>
              <a:buClr>
                <a:srgbClr val="B13F9A"/>
              </a:buClr>
              <a:buSzPts val="3800"/>
              <a:buChar char="•"/>
            </a:pPr>
            <a:r>
              <a:rPr lang="da-DK" sz="3800" b="1" i="1">
                <a:solidFill>
                  <a:srgbClr val="7030A0"/>
                </a:solidFill>
              </a:rPr>
              <a:t>протокол має обов’язково бути збережений в особовій справі дитини;</a:t>
            </a:r>
            <a:endParaRPr/>
          </a:p>
          <a:p>
            <a:pPr marL="816393" lvl="0" indent="-575093" algn="l" rtl="0">
              <a:spcBef>
                <a:spcPts val="760"/>
              </a:spcBef>
              <a:spcAft>
                <a:spcPts val="0"/>
              </a:spcAft>
              <a:buClr>
                <a:srgbClr val="B13F9A"/>
              </a:buClr>
              <a:buSzPts val="3800"/>
              <a:buNone/>
            </a:pPr>
            <a:endParaRPr sz="3800" b="1" i="1">
              <a:solidFill>
                <a:srgbClr val="974806"/>
              </a:solidFill>
            </a:endParaRPr>
          </a:p>
          <a:p>
            <a:pPr marL="816393" lvl="0" indent="-816393" algn="l" rtl="0">
              <a:spcBef>
                <a:spcPts val="760"/>
              </a:spcBef>
              <a:spcAft>
                <a:spcPts val="0"/>
              </a:spcAft>
              <a:buClr>
                <a:srgbClr val="B13F9A"/>
              </a:buClr>
              <a:buSzPts val="3800"/>
              <a:buChar char="•"/>
            </a:pPr>
            <a:r>
              <a:rPr lang="da-DK" sz="3800" b="1" i="1">
                <a:solidFill>
                  <a:srgbClr val="974806"/>
                </a:solidFill>
              </a:rPr>
              <a:t>заповнити ІПР учнів з ООП в електронному вигляді в системі АС ІРЦ;</a:t>
            </a:r>
            <a:endParaRPr/>
          </a:p>
          <a:p>
            <a:pPr marL="816393" lvl="0" indent="-575093" algn="just" rtl="0">
              <a:spcBef>
                <a:spcPts val="760"/>
              </a:spcBef>
              <a:spcAft>
                <a:spcPts val="0"/>
              </a:spcAft>
              <a:buClr>
                <a:srgbClr val="B13F9A"/>
              </a:buClr>
              <a:buSzPts val="3800"/>
              <a:buNone/>
            </a:pPr>
            <a:endParaRPr sz="3800" b="1" i="1">
              <a:solidFill>
                <a:srgbClr val="7030A0"/>
              </a:solidFill>
            </a:endParaRPr>
          </a:p>
          <a:p>
            <a:pPr marL="816393" lvl="0" indent="-816393" algn="just" rtl="0">
              <a:spcBef>
                <a:spcPts val="760"/>
              </a:spcBef>
              <a:spcAft>
                <a:spcPts val="0"/>
              </a:spcAft>
              <a:buClr>
                <a:srgbClr val="B13F9A"/>
              </a:buClr>
              <a:buSzPts val="3800"/>
              <a:buChar char="•"/>
            </a:pPr>
            <a:r>
              <a:rPr lang="da-DK" sz="3800" b="1" i="1">
                <a:solidFill>
                  <a:srgbClr val="7030A0"/>
                </a:solidFill>
              </a:rPr>
              <a:t>рекомендувати батькам учнів з ООП, для яких інклюзивне навчання організовано за висновком психолого-медико-педагогічних консультацій, пройти комплексну оцінку в ІРЦ;</a:t>
            </a:r>
            <a:endParaRPr/>
          </a:p>
          <a:p>
            <a:pPr marL="816393" lvl="0" indent="-575093" algn="just" rtl="0">
              <a:spcBef>
                <a:spcPts val="760"/>
              </a:spcBef>
              <a:spcAft>
                <a:spcPts val="0"/>
              </a:spcAft>
              <a:buClr>
                <a:srgbClr val="B13F9A"/>
              </a:buClr>
              <a:buSzPts val="3800"/>
              <a:buNone/>
            </a:pPr>
            <a:endParaRPr sz="3800" b="1" i="1">
              <a:solidFill>
                <a:srgbClr val="7030A0"/>
              </a:solidFill>
            </a:endParaRPr>
          </a:p>
          <a:p>
            <a:pPr marL="816393" lvl="0" indent="-816393" algn="just" rtl="0">
              <a:spcBef>
                <a:spcPts val="760"/>
              </a:spcBef>
              <a:spcAft>
                <a:spcPts val="0"/>
              </a:spcAft>
              <a:buClr>
                <a:srgbClr val="B13F9A"/>
              </a:buClr>
              <a:buSzPts val="3800"/>
              <a:buChar char="•"/>
            </a:pPr>
            <a:r>
              <a:rPr lang="da-DK" sz="3800" b="1" i="1">
                <a:solidFill>
                  <a:srgbClr val="974806"/>
                </a:solidFill>
              </a:rPr>
              <a:t>узагальнити інформацію про рівні підтримки всіх учнів з ООП закладу та  видати наказ про організацію освітнього процесу учнів з ООП згідно з рівнями підтримки.</a:t>
            </a:r>
            <a:endParaRPr/>
          </a:p>
          <a:p>
            <a:pPr marL="816393" lvl="0" indent="-638593" algn="l" rtl="0">
              <a:spcBef>
                <a:spcPts val="560"/>
              </a:spcBef>
              <a:spcAft>
                <a:spcPts val="0"/>
              </a:spcAft>
              <a:buClr>
                <a:srgbClr val="B13F9A"/>
              </a:buClr>
              <a:buSzPts val="2800"/>
              <a:buNone/>
            </a:pPr>
            <a:endParaRPr sz="2800">
              <a:solidFill>
                <a:srgbClr val="000000"/>
              </a:solidFill>
            </a:endParaRPr>
          </a:p>
          <a:p>
            <a:pPr marL="816393" lvl="0" indent="-638593" algn="l" rtl="0">
              <a:spcBef>
                <a:spcPts val="560"/>
              </a:spcBef>
              <a:spcAft>
                <a:spcPts val="0"/>
              </a:spcAft>
              <a:buClr>
                <a:srgbClr val="B13F9A"/>
              </a:buClr>
              <a:buSzPts val="2800"/>
              <a:buNone/>
            </a:pPr>
            <a:endParaRPr sz="2800">
              <a:solidFill>
                <a:srgbClr val="000000"/>
              </a:solidFill>
            </a:endParaRPr>
          </a:p>
          <a:p>
            <a:pPr marL="816393" lvl="0" indent="-638593" algn="l" rtl="0">
              <a:spcBef>
                <a:spcPts val="560"/>
              </a:spcBef>
              <a:spcAft>
                <a:spcPts val="0"/>
              </a:spcAft>
              <a:buClr>
                <a:srgbClr val="B13F9A"/>
              </a:buClr>
              <a:buSzPts val="2800"/>
              <a:buNone/>
            </a:pPr>
            <a:endParaRPr sz="2800">
              <a:solidFill>
                <a:srgbClr val="000000"/>
              </a:solidFill>
            </a:endParaRPr>
          </a:p>
          <a:p>
            <a:pPr marL="816393" lvl="0" indent="-638593" algn="l" rtl="0">
              <a:spcBef>
                <a:spcPts val="560"/>
              </a:spcBef>
              <a:spcAft>
                <a:spcPts val="0"/>
              </a:spcAft>
              <a:buClr>
                <a:srgbClr val="B13F9A"/>
              </a:buClr>
              <a:buSzPts val="2800"/>
              <a:buNone/>
            </a:pPr>
            <a:endParaRPr sz="2800">
              <a:solidFill>
                <a:srgbClr val="000000"/>
              </a:solidFill>
            </a:endParaRPr>
          </a:p>
          <a:p>
            <a:pPr marL="457200" lvl="0" indent="-101600" algn="l" rtl="0">
              <a:lnSpc>
                <a:spcPct val="90000"/>
              </a:lnSpc>
              <a:spcBef>
                <a:spcPts val="2000"/>
              </a:spcBef>
              <a:spcAft>
                <a:spcPts val="0"/>
              </a:spcAft>
              <a:buClr>
                <a:srgbClr val="B13F9A"/>
              </a:buClr>
              <a:buSzPts val="5600"/>
              <a:buFont typeface="Noto Sans Symbols"/>
              <a:buNone/>
            </a:pPr>
            <a:endParaRPr sz="3500" u="sng">
              <a:solidFill>
                <a:srgbClr val="000000"/>
              </a:solidFill>
            </a:endParaRPr>
          </a:p>
          <a:p>
            <a:pPr marL="816393" lvl="0" indent="-333793" algn="l" rtl="0">
              <a:spcBef>
                <a:spcPts val="1520"/>
              </a:spcBef>
              <a:spcAft>
                <a:spcPts val="0"/>
              </a:spcAft>
              <a:buClr>
                <a:schemeClr val="dk1"/>
              </a:buClr>
              <a:buSzPts val="7600"/>
              <a:buNone/>
            </a:pPr>
            <a:endParaRPr/>
          </a:p>
        </p:txBody>
      </p:sp>
      <p:sp>
        <p:nvSpPr>
          <p:cNvPr id="514" name="Google Shape;514;p62"/>
          <p:cNvSpPr txBox="1">
            <a:spLocks noGrp="1"/>
          </p:cNvSpPr>
          <p:nvPr>
            <p:ph type="title"/>
          </p:nvPr>
        </p:nvSpPr>
        <p:spPr>
          <a:xfrm>
            <a:off x="1600200" y="1174622"/>
            <a:ext cx="21031199" cy="162432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030A0"/>
              </a:buClr>
              <a:buSzPts val="8800"/>
              <a:buFont typeface="Calibri"/>
              <a:buNone/>
            </a:pPr>
            <a:r>
              <a:rPr lang="da-DK" sz="5400" b="1" i="1" u="sng">
                <a:solidFill>
                  <a:srgbClr val="7030A0"/>
                </a:solidFill>
              </a:rPr>
              <a:t>Алгоритм дій керівника закладу освіти щодо </a:t>
            </a:r>
            <a:br>
              <a:rPr lang="da-DK" sz="5400" b="1" i="1" u="sng">
                <a:solidFill>
                  <a:srgbClr val="7030A0"/>
                </a:solidFill>
              </a:rPr>
            </a:br>
            <a:r>
              <a:rPr lang="da-DK" sz="5400" b="1" i="1" u="sng">
                <a:solidFill>
                  <a:srgbClr val="FF0000"/>
                </a:solidFill>
              </a:rPr>
              <a:t>визначення рівнів </a:t>
            </a:r>
            <a:r>
              <a:rPr lang="da-DK" sz="5400" b="1" i="1" u="sng">
                <a:solidFill>
                  <a:srgbClr val="7030A0"/>
                </a:solidFill>
              </a:rPr>
              <a:t>підтримки дитини:</a:t>
            </a:r>
            <a:endParaRPr/>
          </a:p>
        </p:txBody>
      </p:sp>
      <p:pic>
        <p:nvPicPr>
          <p:cNvPr id="515" name="Google Shape;515;p62" descr="Всім pptx - готові презентації та розробки уроків - Home | Facebook"/>
          <p:cNvPicPr preferRelativeResize="0"/>
          <p:nvPr/>
        </p:nvPicPr>
        <p:blipFill rotWithShape="1">
          <a:blip r:embed="rId3">
            <a:alphaModFix/>
          </a:blip>
          <a:srcRect/>
          <a:stretch/>
        </p:blipFill>
        <p:spPr>
          <a:xfrm>
            <a:off x="666122" y="3172161"/>
            <a:ext cx="1162049" cy="1162049"/>
          </a:xfrm>
          <a:prstGeom prst="rect">
            <a:avLst/>
          </a:prstGeom>
          <a:noFill/>
          <a:ln>
            <a:noFill/>
          </a:ln>
        </p:spPr>
      </p:pic>
      <p:pic>
        <p:nvPicPr>
          <p:cNvPr id="516" name="Google Shape;516;p62" descr="Всім pptx - готові презентації та розробки уроків - Home | Facebook"/>
          <p:cNvPicPr preferRelativeResize="0"/>
          <p:nvPr/>
        </p:nvPicPr>
        <p:blipFill rotWithShape="1">
          <a:blip r:embed="rId4">
            <a:alphaModFix/>
          </a:blip>
          <a:srcRect/>
          <a:stretch/>
        </p:blipFill>
        <p:spPr>
          <a:xfrm>
            <a:off x="666122" y="4852884"/>
            <a:ext cx="1152827" cy="1152827"/>
          </a:xfrm>
          <a:prstGeom prst="rect">
            <a:avLst/>
          </a:prstGeom>
          <a:noFill/>
          <a:ln>
            <a:noFill/>
          </a:ln>
        </p:spPr>
      </p:pic>
      <p:pic>
        <p:nvPicPr>
          <p:cNvPr id="517" name="Google Shape;517;p62" descr="Всім pptx - готові презентації та розробки уроків - Home | Facebook"/>
          <p:cNvPicPr preferRelativeResize="0"/>
          <p:nvPr/>
        </p:nvPicPr>
        <p:blipFill rotWithShape="1">
          <a:blip r:embed="rId4">
            <a:alphaModFix/>
          </a:blip>
          <a:srcRect/>
          <a:stretch/>
        </p:blipFill>
        <p:spPr>
          <a:xfrm>
            <a:off x="564702" y="7687069"/>
            <a:ext cx="1223961" cy="1223961"/>
          </a:xfrm>
          <a:prstGeom prst="rect">
            <a:avLst/>
          </a:prstGeom>
          <a:noFill/>
          <a:ln>
            <a:noFill/>
          </a:ln>
        </p:spPr>
      </p:pic>
      <p:pic>
        <p:nvPicPr>
          <p:cNvPr id="518" name="Google Shape;518;p62" descr="Всім pptx - готові презентації та розробки уроків - Home | Facebook"/>
          <p:cNvPicPr preferRelativeResize="0"/>
          <p:nvPr/>
        </p:nvPicPr>
        <p:blipFill rotWithShape="1">
          <a:blip r:embed="rId3">
            <a:alphaModFix/>
          </a:blip>
          <a:srcRect/>
          <a:stretch/>
        </p:blipFill>
        <p:spPr>
          <a:xfrm>
            <a:off x="626614" y="6355951"/>
            <a:ext cx="1162049" cy="1162049"/>
          </a:xfrm>
          <a:prstGeom prst="rect">
            <a:avLst/>
          </a:prstGeom>
          <a:noFill/>
          <a:ln>
            <a:noFill/>
          </a:ln>
        </p:spPr>
      </p:pic>
      <p:pic>
        <p:nvPicPr>
          <p:cNvPr id="519" name="Google Shape;519;p62" descr="Всім pptx - готові презентації та розробки уроків - Home | Facebook"/>
          <p:cNvPicPr preferRelativeResize="0"/>
          <p:nvPr/>
        </p:nvPicPr>
        <p:blipFill rotWithShape="1">
          <a:blip r:embed="rId3">
            <a:alphaModFix/>
          </a:blip>
          <a:srcRect/>
          <a:stretch/>
        </p:blipFill>
        <p:spPr>
          <a:xfrm>
            <a:off x="577527" y="9597268"/>
            <a:ext cx="1133804" cy="113380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524" name="Google Shape;524;p63" descr="https://sqe.gov.ua/wp-content/uploads/2021/12/Rivni_nadannya_pidtrimki_SURGe_SQE_2022.jpg"/>
          <p:cNvPicPr preferRelativeResize="0"/>
          <p:nvPr/>
        </p:nvPicPr>
        <p:blipFill rotWithShape="1">
          <a:blip r:embed="rId3">
            <a:alphaModFix/>
          </a:blip>
          <a:srcRect/>
          <a:stretch/>
        </p:blipFill>
        <p:spPr>
          <a:xfrm>
            <a:off x="6689726" y="1"/>
            <a:ext cx="10969624" cy="13544550"/>
          </a:xfrm>
          <a:prstGeom prst="rect">
            <a:avLst/>
          </a:prstGeom>
          <a:noFill/>
          <a:ln>
            <a:noFill/>
          </a:ln>
        </p:spPr>
      </p:pic>
      <p:pic>
        <p:nvPicPr>
          <p:cNvPr id="525" name="Google Shape;525;p63" descr="3 D Человек Идет Вверх По Лестнице — стоковые фотографии и другие картинки  Взрослый - iStock"/>
          <p:cNvPicPr preferRelativeResize="0"/>
          <p:nvPr/>
        </p:nvPicPr>
        <p:blipFill rotWithShape="1">
          <a:blip r:embed="rId4">
            <a:alphaModFix/>
          </a:blip>
          <a:srcRect/>
          <a:stretch/>
        </p:blipFill>
        <p:spPr>
          <a:xfrm>
            <a:off x="218442" y="4191001"/>
            <a:ext cx="6471284" cy="516255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64"/>
          <p:cNvSpPr txBox="1"/>
          <p:nvPr/>
        </p:nvSpPr>
        <p:spPr>
          <a:xfrm>
            <a:off x="3547186" y="1"/>
            <a:ext cx="19613384" cy="1661994"/>
          </a:xfrm>
          <a:prstGeom prst="rect">
            <a:avLst/>
          </a:prstGeom>
          <a:noFill/>
          <a:ln>
            <a:noFill/>
          </a:ln>
        </p:spPr>
        <p:txBody>
          <a:bodyPr spcFirstLastPara="1" wrap="square" lIns="182875" tIns="91425" rIns="182875" bIns="91425" anchor="t" anchorCtr="0">
            <a:spAutoFit/>
          </a:bodyPr>
          <a:lstStyle/>
          <a:p>
            <a:pPr marL="0" marR="0" lvl="0" indent="0" algn="ctr" rtl="0">
              <a:lnSpc>
                <a:spcPct val="100000"/>
              </a:lnSpc>
              <a:spcBef>
                <a:spcPts val="0"/>
              </a:spcBef>
              <a:spcAft>
                <a:spcPts val="0"/>
              </a:spcAft>
              <a:buNone/>
            </a:pPr>
            <a:r>
              <a:rPr lang="da-DK" sz="4800" b="1" i="1" u="sng" strike="noStrike" cap="none">
                <a:solidFill>
                  <a:srgbClr val="004620"/>
                </a:solidFill>
                <a:latin typeface="Calibri"/>
                <a:ea typeface="Calibri"/>
                <a:cs typeface="Calibri"/>
                <a:sym typeface="Calibri"/>
              </a:rPr>
              <a:t>ОРГАНІЗАЦІЯ НАВЧАННЯ ДЛЯ ДІТЕЙ З ОСОБЛИВИМИ ОСВІТНІМИ ПОТРЕБАМИ В УМОВАХ ВОЄННОГО СТАНУ</a:t>
            </a:r>
            <a:endParaRPr sz="4800" b="1" i="1" u="sng" strike="noStrike" cap="none">
              <a:solidFill>
                <a:srgbClr val="004620"/>
              </a:solidFill>
              <a:latin typeface="Calibri"/>
              <a:ea typeface="Calibri"/>
              <a:cs typeface="Calibri"/>
              <a:sym typeface="Calibri"/>
            </a:endParaRPr>
          </a:p>
        </p:txBody>
      </p:sp>
      <p:sp>
        <p:nvSpPr>
          <p:cNvPr id="531" name="Google Shape;531;p64"/>
          <p:cNvSpPr/>
          <p:nvPr/>
        </p:nvSpPr>
        <p:spPr>
          <a:xfrm>
            <a:off x="1126655" y="6485859"/>
            <a:ext cx="23115182" cy="3467794"/>
          </a:xfrm>
          <a:prstGeom prst="snip2DiagRect">
            <a:avLst>
              <a:gd name="adj1" fmla="val 0"/>
              <a:gd name="adj2" fmla="val 16667"/>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None/>
            </a:pPr>
            <a:endParaRPr sz="1400" b="0" i="0" u="none" strike="noStrike" cap="none">
              <a:solidFill>
                <a:srgbClr val="9C9C9C"/>
              </a:solidFill>
              <a:latin typeface="Arial"/>
              <a:ea typeface="Arial"/>
              <a:cs typeface="Arial"/>
              <a:sym typeface="Arial"/>
            </a:endParaRPr>
          </a:p>
        </p:txBody>
      </p:sp>
      <p:sp>
        <p:nvSpPr>
          <p:cNvPr id="532" name="Google Shape;532;p64"/>
          <p:cNvSpPr/>
          <p:nvPr/>
        </p:nvSpPr>
        <p:spPr>
          <a:xfrm>
            <a:off x="2948104" y="6691222"/>
            <a:ext cx="18938628" cy="3262432"/>
          </a:xfrm>
          <a:prstGeom prst="rect">
            <a:avLst/>
          </a:prstGeom>
          <a:noFill/>
          <a:ln>
            <a:noFill/>
          </a:ln>
        </p:spPr>
        <p:txBody>
          <a:bodyPr spcFirstLastPara="1" wrap="square" lIns="182875" tIns="91425" rIns="182875" bIns="91425" anchor="t" anchorCtr="0">
            <a:spAutoFit/>
          </a:bodyPr>
          <a:lstStyle/>
          <a:p>
            <a:pPr marL="0" marR="0" lvl="0" indent="0" algn="ctr" rtl="0">
              <a:lnSpc>
                <a:spcPct val="100000"/>
              </a:lnSpc>
              <a:spcBef>
                <a:spcPts val="0"/>
              </a:spcBef>
              <a:spcAft>
                <a:spcPts val="0"/>
              </a:spcAft>
              <a:buNone/>
            </a:pPr>
            <a:r>
              <a:rPr lang="da-DK" sz="4000" b="0" i="0" u="none" strike="noStrike" cap="none">
                <a:solidFill>
                  <a:srgbClr val="000000"/>
                </a:solidFill>
                <a:latin typeface="Arial"/>
                <a:ea typeface="Arial"/>
                <a:cs typeface="Arial"/>
                <a:sym typeface="Arial"/>
              </a:rPr>
              <a:t>Освітній процес під час дистанційного навчання осіб з особливими освітніми потребами </a:t>
            </a:r>
            <a:r>
              <a:rPr lang="da-DK" sz="4000" b="0" i="0" u="sng" strike="noStrike" cap="none">
                <a:solidFill>
                  <a:srgbClr val="000000"/>
                </a:solidFill>
                <a:latin typeface="Arial"/>
                <a:ea typeface="Arial"/>
                <a:cs typeface="Arial"/>
                <a:sym typeface="Arial"/>
              </a:rPr>
              <a:t>забезпечується за участі асистента вчителя та/або асистента учня</a:t>
            </a:r>
            <a:r>
              <a:rPr lang="da-DK" sz="4000" b="0" i="0" u="none" strike="noStrike" cap="none">
                <a:solidFill>
                  <a:srgbClr val="000000"/>
                </a:solidFill>
                <a:latin typeface="Arial"/>
                <a:ea typeface="Arial"/>
                <a:cs typeface="Arial"/>
                <a:sym typeface="Arial"/>
              </a:rPr>
              <a:t> </a:t>
            </a:r>
            <a:endParaRPr sz="40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da-DK" sz="4000" b="0" i="0" u="none" strike="noStrike" cap="none">
                <a:solidFill>
                  <a:srgbClr val="000000"/>
                </a:solidFill>
                <a:latin typeface="Arial"/>
                <a:ea typeface="Arial"/>
                <a:cs typeface="Arial"/>
                <a:sym typeface="Arial"/>
              </a:rPr>
              <a:t>(пункт 10 розділу І Положення про дистанційну форму здобуття повної загальної середньої освіти, затвердженого наказом Міністерства освіти і науки від 08.09.2020 № 1115).</a:t>
            </a:r>
            <a:endParaRPr/>
          </a:p>
        </p:txBody>
      </p:sp>
      <p:sp>
        <p:nvSpPr>
          <p:cNvPr id="533" name="Google Shape;533;p64"/>
          <p:cNvSpPr/>
          <p:nvPr/>
        </p:nvSpPr>
        <p:spPr>
          <a:xfrm>
            <a:off x="148854" y="10239431"/>
            <a:ext cx="18391394" cy="1908215"/>
          </a:xfrm>
          <a:prstGeom prst="rect">
            <a:avLst/>
          </a:prstGeom>
          <a:noFill/>
          <a:ln>
            <a:noFill/>
          </a:ln>
        </p:spPr>
        <p:txBody>
          <a:bodyPr spcFirstLastPara="1" wrap="square" lIns="182875" tIns="91425" rIns="182875" bIns="91425" anchor="t" anchorCtr="0">
            <a:spAutoFit/>
          </a:bodyPr>
          <a:lstStyle/>
          <a:p>
            <a:pPr marL="571500" marR="0" lvl="0" indent="-571500" algn="l" rtl="0">
              <a:lnSpc>
                <a:spcPct val="100000"/>
              </a:lnSpc>
              <a:spcBef>
                <a:spcPts val="0"/>
              </a:spcBef>
              <a:spcAft>
                <a:spcPts val="0"/>
              </a:spcAft>
              <a:buClr>
                <a:srgbClr val="000000"/>
              </a:buClr>
              <a:buSzPts val="2800"/>
              <a:buFont typeface="Noto Sans Symbols"/>
              <a:buChar char="⮚"/>
            </a:pPr>
            <a:r>
              <a:rPr lang="da-DK" sz="2800" b="1" i="0" u="none" strike="noStrike" cap="none">
                <a:solidFill>
                  <a:srgbClr val="0070C0"/>
                </a:solidFill>
                <a:latin typeface="Arial"/>
                <a:ea typeface="Arial"/>
                <a:cs typeface="Arial"/>
                <a:sym typeface="Arial"/>
              </a:rPr>
              <a:t>ПОСТАНОВА КАБІНЕТУ МІНІСТРІВ УКРАЇНИ від 26 квітня 2022 р. № 483</a:t>
            </a:r>
            <a:endParaRPr/>
          </a:p>
          <a:p>
            <a:pPr marL="0" marR="0" lvl="0" indent="0" algn="l" rtl="0">
              <a:lnSpc>
                <a:spcPct val="100000"/>
              </a:lnSpc>
              <a:spcBef>
                <a:spcPts val="0"/>
              </a:spcBef>
              <a:spcAft>
                <a:spcPts val="0"/>
              </a:spcAft>
              <a:buNone/>
            </a:pPr>
            <a:r>
              <a:rPr lang="da-DK" sz="2800" b="0" i="0" u="none" strike="noStrike" cap="none">
                <a:solidFill>
                  <a:srgbClr val="0070C0"/>
                </a:solidFill>
                <a:latin typeface="Arial"/>
                <a:ea typeface="Arial"/>
                <a:cs typeface="Arial"/>
                <a:sym typeface="Arial"/>
              </a:rPr>
              <a:t>«Про внесення змін до порядків, затверджених постановами Кабінету Міністрів України від 10 квітня 2019 р. </a:t>
            </a:r>
            <a:endParaRPr/>
          </a:p>
          <a:p>
            <a:pPr marL="0" marR="0" lvl="0" indent="0" algn="l" rtl="0">
              <a:lnSpc>
                <a:spcPct val="100000"/>
              </a:lnSpc>
              <a:spcBef>
                <a:spcPts val="0"/>
              </a:spcBef>
              <a:spcAft>
                <a:spcPts val="0"/>
              </a:spcAft>
              <a:buNone/>
            </a:pPr>
            <a:r>
              <a:rPr lang="da-DK" sz="2800" b="0" i="0" u="none" strike="noStrike" cap="none">
                <a:solidFill>
                  <a:srgbClr val="0070C0"/>
                </a:solidFill>
                <a:latin typeface="Arial"/>
                <a:ea typeface="Arial"/>
                <a:cs typeface="Arial"/>
                <a:sym typeface="Arial"/>
              </a:rPr>
              <a:t>№ 530  від 15 вересня 2021 р. № 957»</a:t>
            </a:r>
            <a:br>
              <a:rPr lang="da-DK" sz="2800" b="0" i="0" u="none" strike="noStrike" cap="none">
                <a:solidFill>
                  <a:srgbClr val="0070C0"/>
                </a:solidFill>
                <a:latin typeface="Arial"/>
                <a:ea typeface="Arial"/>
                <a:cs typeface="Arial"/>
                <a:sym typeface="Arial"/>
              </a:rPr>
            </a:br>
            <a:endParaRPr sz="2800" b="0" i="0" u="none" strike="noStrike" cap="none">
              <a:solidFill>
                <a:srgbClr val="0070C0"/>
              </a:solidFill>
              <a:latin typeface="Arial"/>
              <a:ea typeface="Arial"/>
              <a:cs typeface="Arial"/>
              <a:sym typeface="Arial"/>
            </a:endParaRPr>
          </a:p>
        </p:txBody>
      </p:sp>
      <p:sp>
        <p:nvSpPr>
          <p:cNvPr id="534" name="Google Shape;534;p64"/>
          <p:cNvSpPr/>
          <p:nvPr/>
        </p:nvSpPr>
        <p:spPr>
          <a:xfrm>
            <a:off x="164620" y="11851868"/>
            <a:ext cx="17473198" cy="1477328"/>
          </a:xfrm>
          <a:prstGeom prst="rect">
            <a:avLst/>
          </a:prstGeom>
          <a:noFill/>
          <a:ln>
            <a:noFill/>
          </a:ln>
        </p:spPr>
        <p:txBody>
          <a:bodyPr spcFirstLastPara="1" wrap="square" lIns="182875" tIns="91425" rIns="182875" bIns="91425" anchor="t" anchorCtr="0">
            <a:spAutoFit/>
          </a:bodyPr>
          <a:lstStyle/>
          <a:p>
            <a:pPr marL="571500" marR="0" lvl="0" indent="-571500" algn="l" rtl="0">
              <a:lnSpc>
                <a:spcPct val="100000"/>
              </a:lnSpc>
              <a:spcBef>
                <a:spcPts val="0"/>
              </a:spcBef>
              <a:spcAft>
                <a:spcPts val="0"/>
              </a:spcAft>
              <a:buClr>
                <a:srgbClr val="000000"/>
              </a:buClr>
              <a:buSzPts val="2800"/>
              <a:buFont typeface="Noto Sans Symbols"/>
              <a:buChar char="⮚"/>
            </a:pPr>
            <a:r>
              <a:rPr lang="da-DK" sz="2800" b="1" i="0" u="none" strike="noStrike" cap="none">
                <a:solidFill>
                  <a:srgbClr val="0070C0"/>
                </a:solidFill>
                <a:latin typeface="Arial"/>
                <a:ea typeface="Arial"/>
                <a:cs typeface="Arial"/>
                <a:sym typeface="Arial"/>
              </a:rPr>
              <a:t>лист МОН України від 28.03.2022 №  1/3710-22  </a:t>
            </a:r>
            <a:r>
              <a:rPr lang="da-DK" sz="2800" b="0" i="0" u="none" strike="noStrike" cap="none">
                <a:solidFill>
                  <a:srgbClr val="0070C0"/>
                </a:solidFill>
                <a:latin typeface="Arial"/>
                <a:ea typeface="Arial"/>
                <a:cs typeface="Arial"/>
                <a:sym typeface="Arial"/>
              </a:rPr>
              <a:t>«Про роботу інклюзивно-ресурсних центрів та організацію освітнього процесу  для осіб з особливими освітніми потребами у період воєнного стану»</a:t>
            </a:r>
            <a:endParaRPr/>
          </a:p>
        </p:txBody>
      </p:sp>
      <p:sp>
        <p:nvSpPr>
          <p:cNvPr id="535" name="Google Shape;535;p64"/>
          <p:cNvSpPr/>
          <p:nvPr/>
        </p:nvSpPr>
        <p:spPr>
          <a:xfrm>
            <a:off x="1247156" y="1868057"/>
            <a:ext cx="22874176" cy="4356034"/>
          </a:xfrm>
          <a:prstGeom prst="snip2DiagRect">
            <a:avLst>
              <a:gd name="adj1" fmla="val 0"/>
              <a:gd name="adj2" fmla="val 16667"/>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None/>
            </a:pPr>
            <a:r>
              <a:rPr lang="da-DK" sz="4000" b="1" i="0" u="sng" strike="noStrike" cap="none">
                <a:solidFill>
                  <a:schemeClr val="dk1"/>
                </a:solidFill>
                <a:latin typeface="Arial"/>
                <a:ea typeface="Arial"/>
                <a:cs typeface="Arial"/>
                <a:sym typeface="Arial"/>
              </a:rPr>
              <a:t>Щодо зарахування осіб з особливими освітніми потребами на навчання в період воєнного стану:</a:t>
            </a:r>
            <a:endParaRPr/>
          </a:p>
          <a:p>
            <a:pPr marL="0" marR="0" lvl="0" indent="0" algn="l" rtl="0">
              <a:lnSpc>
                <a:spcPct val="100000"/>
              </a:lnSpc>
              <a:spcBef>
                <a:spcPts val="0"/>
              </a:spcBef>
              <a:spcAft>
                <a:spcPts val="0"/>
              </a:spcAft>
              <a:buNone/>
            </a:pPr>
            <a:r>
              <a:rPr lang="da-DK" sz="4000" b="0" i="0" u="none" strike="noStrike" cap="none">
                <a:solidFill>
                  <a:schemeClr val="dk1"/>
                </a:solidFill>
                <a:latin typeface="Arial"/>
                <a:ea typeface="Arial"/>
                <a:cs typeface="Arial"/>
                <a:sym typeface="Arial"/>
              </a:rPr>
              <a:t>1. Сприяти залученню осіб з ООП до освітнього процесу;</a:t>
            </a:r>
            <a:endParaRPr/>
          </a:p>
          <a:p>
            <a:pPr marL="0" marR="0" lvl="0" indent="0" algn="l" rtl="0">
              <a:lnSpc>
                <a:spcPct val="100000"/>
              </a:lnSpc>
              <a:spcBef>
                <a:spcPts val="0"/>
              </a:spcBef>
              <a:spcAft>
                <a:spcPts val="0"/>
              </a:spcAft>
              <a:buNone/>
            </a:pPr>
            <a:r>
              <a:rPr lang="da-DK" sz="4000" b="0" i="0" u="none" strike="noStrike" cap="none">
                <a:solidFill>
                  <a:schemeClr val="dk1"/>
                </a:solidFill>
                <a:latin typeface="Arial"/>
                <a:ea typeface="Arial"/>
                <a:cs typeface="Arial"/>
                <a:sym typeface="Arial"/>
              </a:rPr>
              <a:t>2. За заявою батьків або законних представників дитини, організовувати очну та\або змішану очно-дистанційну та дистанційну форми навчання для осіб з ООП;</a:t>
            </a:r>
            <a:endParaRPr/>
          </a:p>
          <a:p>
            <a:pPr marL="0" marR="0" lvl="0" indent="0" algn="l" rtl="0">
              <a:lnSpc>
                <a:spcPct val="100000"/>
              </a:lnSpc>
              <a:spcBef>
                <a:spcPts val="0"/>
              </a:spcBef>
              <a:spcAft>
                <a:spcPts val="0"/>
              </a:spcAft>
              <a:buNone/>
            </a:pPr>
            <a:r>
              <a:rPr lang="da-DK" sz="4000" b="0" i="0" u="none" strike="noStrike" cap="none">
                <a:solidFill>
                  <a:schemeClr val="dk1"/>
                </a:solidFill>
                <a:latin typeface="Arial"/>
                <a:ea typeface="Arial"/>
                <a:cs typeface="Arial"/>
                <a:sym typeface="Arial"/>
              </a:rPr>
              <a:t>3. Сприяти забезпеченню проведення (надання) додаткових психолого-педагогічних та корекційно-розвиткових занять (послуг), в очно-дистанційній або в дистанційній формах.</a:t>
            </a:r>
            <a:endParaRPr/>
          </a:p>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536" name="Google Shape;536;p64"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178672" y="1661995"/>
            <a:ext cx="1553418" cy="1553418"/>
          </a:xfrm>
          <a:prstGeom prst="rect">
            <a:avLst/>
          </a:prstGeom>
          <a:noFill/>
          <a:ln>
            <a:noFill/>
          </a:ln>
        </p:spPr>
      </p:pic>
      <p:pic>
        <p:nvPicPr>
          <p:cNvPr id="537" name="Google Shape;537;p64"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306262" y="6224091"/>
            <a:ext cx="1553418" cy="155341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pic>
        <p:nvPicPr>
          <p:cNvPr id="542" name="Google Shape;542;p65"/>
          <p:cNvPicPr preferRelativeResize="0"/>
          <p:nvPr/>
        </p:nvPicPr>
        <p:blipFill rotWithShape="1">
          <a:blip r:embed="rId3">
            <a:alphaModFix/>
          </a:blip>
          <a:srcRect/>
          <a:stretch/>
        </p:blipFill>
        <p:spPr>
          <a:xfrm>
            <a:off x="21589747" y="11414703"/>
            <a:ext cx="1092706" cy="956254"/>
          </a:xfrm>
          <a:prstGeom prst="rect">
            <a:avLst/>
          </a:prstGeom>
          <a:noFill/>
          <a:ln>
            <a:noFill/>
          </a:ln>
        </p:spPr>
      </p:pic>
      <p:sp>
        <p:nvSpPr>
          <p:cNvPr id="543" name="Google Shape;543;p65"/>
          <p:cNvSpPr txBox="1"/>
          <p:nvPr/>
        </p:nvSpPr>
        <p:spPr>
          <a:xfrm>
            <a:off x="2317898" y="90117"/>
            <a:ext cx="20966517" cy="1908215"/>
          </a:xfrm>
          <a:prstGeom prst="rect">
            <a:avLst/>
          </a:prstGeom>
          <a:noFill/>
          <a:ln>
            <a:noFill/>
          </a:ln>
        </p:spPr>
        <p:txBody>
          <a:bodyPr spcFirstLastPara="1" wrap="square" lIns="182875" tIns="91425" rIns="182875" bIns="91425" anchor="t" anchorCtr="0">
            <a:spAutoFit/>
          </a:bodyPr>
          <a:lstStyle/>
          <a:p>
            <a:pPr marL="0" marR="0" lvl="0" indent="0" algn="ctr" rtl="0">
              <a:lnSpc>
                <a:spcPct val="100000"/>
              </a:lnSpc>
              <a:spcBef>
                <a:spcPts val="0"/>
              </a:spcBef>
              <a:spcAft>
                <a:spcPts val="0"/>
              </a:spcAft>
              <a:buNone/>
            </a:pPr>
            <a:r>
              <a:rPr lang="da-DK" sz="5600" b="1" i="1" u="sng" strike="noStrike" cap="none">
                <a:solidFill>
                  <a:srgbClr val="000000"/>
                </a:solidFill>
                <a:latin typeface="Arial"/>
                <a:ea typeface="Arial"/>
                <a:cs typeface="Arial"/>
                <a:sym typeface="Arial"/>
              </a:rPr>
              <a:t>НАДАННЯ ПОСЛУГ КОРЕКЦІЙНО-РОЗВИТКОВИХ ЗАНЯТЬ В СУЧАСНИХ УМОВАХ</a:t>
            </a:r>
            <a:endParaRPr/>
          </a:p>
        </p:txBody>
      </p:sp>
      <p:grpSp>
        <p:nvGrpSpPr>
          <p:cNvPr id="544" name="Google Shape;544;p65"/>
          <p:cNvGrpSpPr/>
          <p:nvPr/>
        </p:nvGrpSpPr>
        <p:grpSpPr>
          <a:xfrm>
            <a:off x="659219" y="2040544"/>
            <a:ext cx="23251846" cy="11441547"/>
            <a:chOff x="0" y="6557"/>
            <a:chExt cx="23251846" cy="11441547"/>
          </a:xfrm>
        </p:grpSpPr>
        <p:sp>
          <p:nvSpPr>
            <p:cNvPr id="545" name="Google Shape;545;p65"/>
            <p:cNvSpPr/>
            <p:nvPr/>
          </p:nvSpPr>
          <p:spPr>
            <a:xfrm rot="10800000">
              <a:off x="309861" y="6557"/>
              <a:ext cx="22878230" cy="2549934"/>
            </a:xfrm>
            <a:prstGeom prst="homePlate">
              <a:avLst>
                <a:gd name="adj" fmla="val 50000"/>
              </a:avLst>
            </a:prstGeom>
            <a:solidFill>
              <a:srgbClr val="D6E3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65"/>
            <p:cNvSpPr txBox="1"/>
            <p:nvPr/>
          </p:nvSpPr>
          <p:spPr>
            <a:xfrm>
              <a:off x="947344" y="6557"/>
              <a:ext cx="22240747" cy="2549934"/>
            </a:xfrm>
            <a:prstGeom prst="rect">
              <a:avLst/>
            </a:prstGeom>
            <a:noFill/>
            <a:ln>
              <a:noFill/>
            </a:ln>
          </p:spPr>
          <p:txBody>
            <a:bodyPr spcFirstLastPara="1" wrap="square" lIns="570350" tIns="137150" rIns="256025" bIns="13715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da-DK" sz="3600" b="1" i="0" u="none" strike="noStrike" cap="none">
                  <a:solidFill>
                    <a:srgbClr val="004620"/>
                  </a:solidFill>
                  <a:latin typeface="Arial"/>
                  <a:ea typeface="Arial"/>
                  <a:cs typeface="Arial"/>
                  <a:sym typeface="Arial"/>
                </a:rPr>
                <a:t>Організація освітнього процесу під час дистанційного навчання </a:t>
              </a:r>
              <a:r>
                <a:rPr lang="da-DK" sz="3600" b="1" i="0" u="sng" strike="noStrike" cap="none">
                  <a:solidFill>
                    <a:srgbClr val="004620"/>
                  </a:solidFill>
                  <a:latin typeface="Arial"/>
                  <a:ea typeface="Arial"/>
                  <a:cs typeface="Arial"/>
                  <a:sym typeface="Arial"/>
                </a:rPr>
                <a:t>може передбачати проведення корекційно-розвиткових занять </a:t>
              </a:r>
              <a:r>
                <a:rPr lang="da-DK" sz="3600" b="1" i="0" u="none" strike="noStrike" cap="none">
                  <a:solidFill>
                    <a:srgbClr val="004620"/>
                  </a:solidFill>
                  <a:latin typeface="Arial"/>
                  <a:ea typeface="Arial"/>
                  <a:cs typeface="Arial"/>
                  <a:sym typeface="Arial"/>
                </a:rPr>
                <a:t>відповідно до пункту 6 розділу І Положення про дистанційну форму здобуття повної загальної середньої освіти, затвердженого наказом Міністерства освіти і науки України від 08.09.2020 №1115.</a:t>
              </a:r>
              <a:endParaRPr/>
            </a:p>
          </p:txBody>
        </p:sp>
        <p:sp>
          <p:nvSpPr>
            <p:cNvPr id="547" name="Google Shape;547;p65"/>
            <p:cNvSpPr/>
            <p:nvPr/>
          </p:nvSpPr>
          <p:spPr>
            <a:xfrm>
              <a:off x="165981" y="515435"/>
              <a:ext cx="1293391" cy="1293391"/>
            </a:xfrm>
            <a:prstGeom prst="ellipse">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65"/>
            <p:cNvSpPr/>
            <p:nvPr/>
          </p:nvSpPr>
          <p:spPr>
            <a:xfrm rot="10800000">
              <a:off x="309861" y="2942578"/>
              <a:ext cx="22878230" cy="1893654"/>
            </a:xfrm>
            <a:prstGeom prst="homePlate">
              <a:avLst>
                <a:gd name="adj" fmla="val 50000"/>
              </a:avLst>
            </a:prstGeom>
            <a:solidFill>
              <a:srgbClr val="EAF1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65"/>
            <p:cNvSpPr txBox="1"/>
            <p:nvPr/>
          </p:nvSpPr>
          <p:spPr>
            <a:xfrm>
              <a:off x="783274" y="2942578"/>
              <a:ext cx="22404817" cy="1893654"/>
            </a:xfrm>
            <a:prstGeom prst="rect">
              <a:avLst/>
            </a:prstGeom>
            <a:noFill/>
            <a:ln>
              <a:noFill/>
            </a:ln>
          </p:spPr>
          <p:txBody>
            <a:bodyPr spcFirstLastPara="1" wrap="square" lIns="570350" tIns="152400" rIns="284475"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1" i="0" u="sng" strike="noStrike" cap="none">
                  <a:solidFill>
                    <a:srgbClr val="632423"/>
                  </a:solidFill>
                  <a:latin typeface="Arial"/>
                  <a:ea typeface="Arial"/>
                  <a:cs typeface="Arial"/>
                  <a:sym typeface="Arial"/>
                </a:rPr>
                <a:t>Графік проведення </a:t>
              </a:r>
              <a:r>
                <a:rPr lang="da-DK" sz="4000" b="1" i="0" u="none" strike="noStrike" cap="none">
                  <a:solidFill>
                    <a:srgbClr val="632423"/>
                  </a:solidFill>
                  <a:latin typeface="Arial"/>
                  <a:ea typeface="Arial"/>
                  <a:cs typeface="Arial"/>
                  <a:sym typeface="Arial"/>
                </a:rPr>
                <a:t>корекційно-розвиткових занять із використанням технологій дистанційного навчання </a:t>
              </a:r>
              <a:r>
                <a:rPr lang="da-DK" sz="4000" b="1" i="0" u="sng" strike="noStrike" cap="none">
                  <a:solidFill>
                    <a:srgbClr val="632423"/>
                  </a:solidFill>
                  <a:latin typeface="Arial"/>
                  <a:ea typeface="Arial"/>
                  <a:cs typeface="Arial"/>
                  <a:sym typeface="Arial"/>
                </a:rPr>
                <a:t>затверджується керівником закладу освіти</a:t>
              </a:r>
              <a:r>
                <a:rPr lang="da-DK" sz="4000" b="1" i="0" u="none" strike="noStrike" cap="none">
                  <a:solidFill>
                    <a:srgbClr val="632423"/>
                  </a:solidFill>
                  <a:latin typeface="Arial"/>
                  <a:ea typeface="Arial"/>
                  <a:cs typeface="Arial"/>
                  <a:sym typeface="Arial"/>
                </a:rPr>
                <a:t>. Також рекомендуємо погодити його з батьками (одним із батьків) дитини.</a:t>
              </a:r>
              <a:endParaRPr/>
            </a:p>
          </p:txBody>
        </p:sp>
        <p:sp>
          <p:nvSpPr>
            <p:cNvPr id="550" name="Google Shape;550;p65"/>
            <p:cNvSpPr/>
            <p:nvPr/>
          </p:nvSpPr>
          <p:spPr>
            <a:xfrm>
              <a:off x="0" y="3242709"/>
              <a:ext cx="1293391" cy="1293391"/>
            </a:xfrm>
            <a:prstGeom prst="ellipse">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65"/>
            <p:cNvSpPr/>
            <p:nvPr/>
          </p:nvSpPr>
          <p:spPr>
            <a:xfrm rot="10800000">
              <a:off x="309861" y="5222319"/>
              <a:ext cx="22878230" cy="1893654"/>
            </a:xfrm>
            <a:prstGeom prst="homePlate">
              <a:avLst>
                <a:gd name="adj" fmla="val 50000"/>
              </a:avLst>
            </a:prstGeom>
            <a:solidFill>
              <a:srgbClr val="D6E3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65"/>
            <p:cNvSpPr txBox="1"/>
            <p:nvPr/>
          </p:nvSpPr>
          <p:spPr>
            <a:xfrm>
              <a:off x="783274" y="5222319"/>
              <a:ext cx="22404817" cy="1893654"/>
            </a:xfrm>
            <a:prstGeom prst="rect">
              <a:avLst/>
            </a:prstGeom>
            <a:noFill/>
            <a:ln>
              <a:noFill/>
            </a:ln>
          </p:spPr>
          <p:txBody>
            <a:bodyPr spcFirstLastPara="1" wrap="square" lIns="570350" tIns="152400" rIns="284475"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1" i="0" u="sng" strike="noStrike" cap="none">
                  <a:solidFill>
                    <a:srgbClr val="004620"/>
                  </a:solidFill>
                  <a:latin typeface="Arial"/>
                  <a:ea typeface="Arial"/>
                  <a:cs typeface="Arial"/>
                  <a:sym typeface="Arial"/>
                </a:rPr>
                <a:t>Оплата за проведені корекційно-розвиткові заняття (дистанційно) здійснюється на умовах цивільно-правових договорів,  у разі наявності підписаного акту виконаних робіт. </a:t>
              </a:r>
              <a:endParaRPr sz="4000" b="1" i="0" u="none" strike="noStrike" cap="none">
                <a:solidFill>
                  <a:srgbClr val="004620"/>
                </a:solidFill>
                <a:latin typeface="Arial"/>
                <a:ea typeface="Arial"/>
                <a:cs typeface="Arial"/>
                <a:sym typeface="Arial"/>
              </a:endParaRPr>
            </a:p>
          </p:txBody>
        </p:sp>
        <p:sp>
          <p:nvSpPr>
            <p:cNvPr id="553" name="Google Shape;553;p65"/>
            <p:cNvSpPr/>
            <p:nvPr/>
          </p:nvSpPr>
          <p:spPr>
            <a:xfrm>
              <a:off x="9106" y="5522451"/>
              <a:ext cx="1293391" cy="1293391"/>
            </a:xfrm>
            <a:prstGeom prst="ellipse">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65"/>
            <p:cNvSpPr/>
            <p:nvPr/>
          </p:nvSpPr>
          <p:spPr>
            <a:xfrm rot="10800000">
              <a:off x="309861" y="7502061"/>
              <a:ext cx="22878230" cy="1893654"/>
            </a:xfrm>
            <a:prstGeom prst="homePlate">
              <a:avLst>
                <a:gd name="adj" fmla="val 50000"/>
              </a:avLst>
            </a:prstGeom>
            <a:solidFill>
              <a:srgbClr val="EAF1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65"/>
            <p:cNvSpPr txBox="1"/>
            <p:nvPr/>
          </p:nvSpPr>
          <p:spPr>
            <a:xfrm>
              <a:off x="783274" y="7502061"/>
              <a:ext cx="22404817" cy="1893654"/>
            </a:xfrm>
            <a:prstGeom prst="rect">
              <a:avLst/>
            </a:prstGeom>
            <a:noFill/>
            <a:ln>
              <a:noFill/>
            </a:ln>
          </p:spPr>
          <p:txBody>
            <a:bodyPr spcFirstLastPara="1" wrap="square" lIns="570350" tIns="152400" rIns="284475"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1" i="0" u="none" strike="noStrike" cap="none">
                  <a:solidFill>
                    <a:srgbClr val="632423"/>
                  </a:solidFill>
                  <a:latin typeface="Arial"/>
                  <a:ea typeface="Arial"/>
                  <a:cs typeface="Arial"/>
                  <a:sym typeface="Arial"/>
                </a:rPr>
                <a:t>Факт надання психолого-педагогічних та корекційно-розвиткових послуг шляхом використання дистанційних технологій в умовах карантину </a:t>
              </a:r>
              <a:r>
                <a:rPr lang="da-DK" sz="4000" b="1" i="0" u="sng" strike="noStrike" cap="none">
                  <a:solidFill>
                    <a:srgbClr val="632423"/>
                  </a:solidFill>
                  <a:latin typeface="Arial"/>
                  <a:ea typeface="Arial"/>
                  <a:cs typeface="Arial"/>
                  <a:sym typeface="Arial"/>
                </a:rPr>
                <a:t>можуть підтвердити батьки дитини з особливими освітніми потребами. </a:t>
              </a:r>
              <a:endParaRPr sz="4000" b="1" i="0" u="none" strike="noStrike" cap="none">
                <a:solidFill>
                  <a:srgbClr val="632423"/>
                </a:solidFill>
                <a:latin typeface="Arial"/>
                <a:ea typeface="Arial"/>
                <a:cs typeface="Arial"/>
                <a:sym typeface="Arial"/>
              </a:endParaRPr>
            </a:p>
          </p:txBody>
        </p:sp>
        <p:sp>
          <p:nvSpPr>
            <p:cNvPr id="556" name="Google Shape;556;p65"/>
            <p:cNvSpPr/>
            <p:nvPr/>
          </p:nvSpPr>
          <p:spPr>
            <a:xfrm>
              <a:off x="9106" y="7646002"/>
              <a:ext cx="1293391" cy="1293391"/>
            </a:xfrm>
            <a:prstGeom prst="ellipse">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65"/>
            <p:cNvSpPr/>
            <p:nvPr/>
          </p:nvSpPr>
          <p:spPr>
            <a:xfrm rot="10800000">
              <a:off x="373616" y="9554450"/>
              <a:ext cx="22878230" cy="1893654"/>
            </a:xfrm>
            <a:prstGeom prst="homePlate">
              <a:avLst>
                <a:gd name="adj" fmla="val 50000"/>
              </a:avLst>
            </a:prstGeom>
            <a:solidFill>
              <a:srgbClr val="D6E3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65"/>
            <p:cNvSpPr txBox="1"/>
            <p:nvPr/>
          </p:nvSpPr>
          <p:spPr>
            <a:xfrm>
              <a:off x="847029" y="9554450"/>
              <a:ext cx="22404817" cy="1893654"/>
            </a:xfrm>
            <a:prstGeom prst="rect">
              <a:avLst/>
            </a:prstGeom>
            <a:noFill/>
            <a:ln>
              <a:noFill/>
            </a:ln>
          </p:spPr>
          <p:txBody>
            <a:bodyPr spcFirstLastPara="1" wrap="square" lIns="570350" tIns="167625" rIns="3129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1" i="1" u="none" strike="noStrike" cap="none">
                  <a:solidFill>
                    <a:srgbClr val="004620"/>
                  </a:solidFill>
                  <a:latin typeface="Arial"/>
                  <a:ea typeface="Arial"/>
                  <a:cs typeface="Arial"/>
                  <a:sym typeface="Arial"/>
                </a:rPr>
                <a:t>Рекомендується  у такий самий спосіб підтверджувати факт проведення корекційно-розвиткових занять </a:t>
              </a:r>
              <a:r>
                <a:rPr lang="da-DK" sz="4400" b="1" i="1" u="sng" strike="noStrike" cap="none">
                  <a:solidFill>
                    <a:srgbClr val="004620"/>
                  </a:solidFill>
                  <a:latin typeface="Arial"/>
                  <a:ea typeface="Arial"/>
                  <a:cs typeface="Arial"/>
                  <a:sym typeface="Arial"/>
                </a:rPr>
                <a:t>в умовах воєнного стану</a:t>
              </a:r>
              <a:endParaRPr sz="4400" b="1" i="0" u="none" strike="noStrike" cap="none">
                <a:solidFill>
                  <a:srgbClr val="004620"/>
                </a:solidFill>
                <a:latin typeface="Arial"/>
                <a:ea typeface="Arial"/>
                <a:cs typeface="Arial"/>
                <a:sym typeface="Arial"/>
              </a:endParaRPr>
            </a:p>
          </p:txBody>
        </p:sp>
        <p:sp>
          <p:nvSpPr>
            <p:cNvPr id="559" name="Google Shape;559;p65"/>
            <p:cNvSpPr/>
            <p:nvPr/>
          </p:nvSpPr>
          <p:spPr>
            <a:xfrm>
              <a:off x="0" y="9867166"/>
              <a:ext cx="1293391" cy="1293391"/>
            </a:xfrm>
            <a:prstGeom prst="ellipse">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grpSp>
        <p:nvGrpSpPr>
          <p:cNvPr id="564" name="Google Shape;564;p66"/>
          <p:cNvGrpSpPr/>
          <p:nvPr/>
        </p:nvGrpSpPr>
        <p:grpSpPr>
          <a:xfrm>
            <a:off x="382770" y="467246"/>
            <a:ext cx="23391628" cy="12332477"/>
            <a:chOff x="0" y="84474"/>
            <a:chExt cx="23391628" cy="12332477"/>
          </a:xfrm>
        </p:grpSpPr>
        <p:sp>
          <p:nvSpPr>
            <p:cNvPr id="565" name="Google Shape;565;p66"/>
            <p:cNvSpPr/>
            <p:nvPr/>
          </p:nvSpPr>
          <p:spPr>
            <a:xfrm rot="10800000">
              <a:off x="410965" y="84474"/>
              <a:ext cx="22980663" cy="2311508"/>
            </a:xfrm>
            <a:prstGeom prst="homePlate">
              <a:avLst>
                <a:gd name="adj" fmla="val 50000"/>
              </a:avLst>
            </a:prstGeom>
            <a:gradFill>
              <a:gsLst>
                <a:gs pos="0">
                  <a:srgbClr val="DAFEA4"/>
                </a:gs>
                <a:gs pos="35000">
                  <a:srgbClr val="E3FEBF"/>
                </a:gs>
                <a:gs pos="100000">
                  <a:srgbClr val="F4FEE6"/>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66"/>
            <p:cNvSpPr txBox="1"/>
            <p:nvPr/>
          </p:nvSpPr>
          <p:spPr>
            <a:xfrm>
              <a:off x="988842" y="84474"/>
              <a:ext cx="22402786" cy="2311508"/>
            </a:xfrm>
            <a:prstGeom prst="rect">
              <a:avLst/>
            </a:prstGeom>
            <a:noFill/>
            <a:ln>
              <a:noFill/>
            </a:ln>
          </p:spPr>
          <p:txBody>
            <a:bodyPr spcFirstLastPara="1" wrap="square" lIns="685025" tIns="167625" rIns="3129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da-DK" sz="4400" b="0" i="0" u="none" strike="noStrike" cap="none">
                  <a:solidFill>
                    <a:schemeClr val="dk1"/>
                  </a:solidFill>
                  <a:latin typeface="Arial"/>
                  <a:ea typeface="Arial"/>
                  <a:cs typeface="Arial"/>
                  <a:sym typeface="Arial"/>
                </a:rPr>
                <a:t>Про відмову від проведення корекційно-розвиткових занять (на підставі письмової заяви батьків) рекомендовано зазначити у документах: </a:t>
              </a:r>
              <a:r>
                <a:rPr lang="da-DK" sz="4400" b="0" i="0" u="sng" strike="noStrike" cap="none">
                  <a:solidFill>
                    <a:schemeClr val="dk1"/>
                  </a:solidFill>
                  <a:latin typeface="Arial"/>
                  <a:ea typeface="Arial"/>
                  <a:cs typeface="Arial"/>
                  <a:sym typeface="Arial"/>
                </a:rPr>
                <a:t>наказі, індивідуальній програмі розвитку, протоколі засідання команди психолого-педагогічного супроводу.</a:t>
              </a:r>
              <a:endParaRPr/>
            </a:p>
          </p:txBody>
        </p:sp>
        <p:sp>
          <p:nvSpPr>
            <p:cNvPr id="567" name="Google Shape;567;p66"/>
            <p:cNvSpPr/>
            <p:nvPr/>
          </p:nvSpPr>
          <p:spPr>
            <a:xfrm>
              <a:off x="163840" y="434136"/>
              <a:ext cx="1553464" cy="1553464"/>
            </a:xfrm>
            <a:prstGeom prst="ellipse">
              <a:avLst/>
            </a:prstGeom>
            <a:blipFill rotWithShape="1">
              <a:blip r:embed="rId3">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66"/>
            <p:cNvSpPr/>
            <p:nvPr/>
          </p:nvSpPr>
          <p:spPr>
            <a:xfrm rot="10800000">
              <a:off x="1614104" y="3025272"/>
              <a:ext cx="21265055" cy="1454819"/>
            </a:xfrm>
            <a:prstGeom prst="homePlate">
              <a:avLst>
                <a:gd name="adj" fmla="val 50000"/>
              </a:avLst>
            </a:prstGeom>
            <a:gradFill>
              <a:gsLst>
                <a:gs pos="0">
                  <a:srgbClr val="A9F6BE"/>
                </a:gs>
                <a:gs pos="35000">
                  <a:srgbClr val="C2F7D1"/>
                </a:gs>
                <a:gs pos="100000">
                  <a:srgbClr val="E7FCEE"/>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66"/>
            <p:cNvSpPr txBox="1"/>
            <p:nvPr/>
          </p:nvSpPr>
          <p:spPr>
            <a:xfrm>
              <a:off x="1977809" y="3025272"/>
              <a:ext cx="20901350" cy="1454819"/>
            </a:xfrm>
            <a:prstGeom prst="rect">
              <a:avLst/>
            </a:prstGeom>
            <a:noFill/>
            <a:ln>
              <a:noFill/>
            </a:ln>
          </p:spPr>
          <p:txBody>
            <a:bodyPr spcFirstLastPara="1" wrap="square" lIns="685025" tIns="182875" rIns="341375" bIns="182875" anchor="t" anchorCtr="0">
              <a:noAutofit/>
            </a:bodyPr>
            <a:lstStyle/>
            <a:p>
              <a:pPr marL="0" marR="0" lvl="0" indent="0" algn="ctr" rtl="0">
                <a:lnSpc>
                  <a:spcPct val="90000"/>
                </a:lnSpc>
                <a:spcBef>
                  <a:spcPts val="0"/>
                </a:spcBef>
                <a:spcAft>
                  <a:spcPts val="0"/>
                </a:spcAft>
                <a:buClr>
                  <a:srgbClr val="000000"/>
                </a:buClr>
                <a:buSzPts val="4800"/>
                <a:buFont typeface="Arial"/>
                <a:buNone/>
              </a:pPr>
              <a:r>
                <a:rPr lang="da-DK" sz="4800" b="0" i="0" u="none" strike="noStrike" cap="none">
                  <a:solidFill>
                    <a:schemeClr val="dk1"/>
                  </a:solidFill>
                  <a:latin typeface="Arial"/>
                  <a:ea typeface="Arial"/>
                  <a:cs typeface="Arial"/>
                  <a:sym typeface="Arial"/>
                </a:rPr>
                <a:t>Водночас батькам варто рекомендувати скористатися послугами інклюзивно-ресурсного центру (ІРЦ).</a:t>
              </a:r>
              <a:endParaRPr/>
            </a:p>
          </p:txBody>
        </p:sp>
        <p:sp>
          <p:nvSpPr>
            <p:cNvPr id="570" name="Google Shape;570;p66"/>
            <p:cNvSpPr/>
            <p:nvPr/>
          </p:nvSpPr>
          <p:spPr>
            <a:xfrm>
              <a:off x="156740" y="2982241"/>
              <a:ext cx="1553464" cy="1553464"/>
            </a:xfrm>
            <a:prstGeom prst="ellipse">
              <a:avLst/>
            </a:prstGeom>
            <a:blipFill rotWithShape="1">
              <a:blip r:embed="rId3">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66"/>
            <p:cNvSpPr/>
            <p:nvPr/>
          </p:nvSpPr>
          <p:spPr>
            <a:xfrm rot="10800000">
              <a:off x="980920" y="4876889"/>
              <a:ext cx="22107692" cy="4494328"/>
            </a:xfrm>
            <a:prstGeom prst="homePlate">
              <a:avLst>
                <a:gd name="adj" fmla="val 50000"/>
              </a:avLst>
            </a:prstGeom>
            <a:gradFill>
              <a:gsLst>
                <a:gs pos="0">
                  <a:srgbClr val="ADD1EF"/>
                </a:gs>
                <a:gs pos="35000">
                  <a:srgbClr val="C6DBF3"/>
                </a:gs>
                <a:gs pos="100000">
                  <a:srgbClr val="E8F3FA"/>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66"/>
            <p:cNvSpPr txBox="1"/>
            <p:nvPr/>
          </p:nvSpPr>
          <p:spPr>
            <a:xfrm>
              <a:off x="2104502" y="4876889"/>
              <a:ext cx="20984110" cy="4494328"/>
            </a:xfrm>
            <a:prstGeom prst="rect">
              <a:avLst/>
            </a:prstGeom>
            <a:noFill/>
            <a:ln>
              <a:noFill/>
            </a:ln>
          </p:spPr>
          <p:txBody>
            <a:bodyPr spcFirstLastPara="1" wrap="square" lIns="685025" tIns="152400" rIns="284475"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chemeClr val="dk1"/>
                  </a:solidFill>
                  <a:latin typeface="Arial"/>
                  <a:ea typeface="Arial"/>
                  <a:cs typeface="Arial"/>
                  <a:sym typeface="Arial"/>
                </a:rPr>
                <a:t>Відповідно до Положення про інклюзивно-ресурсний центр, затвердженого постановою Кабінету Міністрів України від 12 липня 2017 р. № 545, ІРЦ надає послуги дітям з особливими освітніми потребами (ООП), які проживають (навчаються) у відповідній територіальній громаді (районі), місті (районі міста), за умови подання відповідних документів. У разі відсутності ІРЦ у відповідній територіальній громаді (районі), місті (районі міста) за місцем проживання (навчання) дитини батьки (один з батьків) або законні представники мають право звернутися до найближчого ІРЦ.</a:t>
              </a:r>
              <a:endParaRPr/>
            </a:p>
          </p:txBody>
        </p:sp>
        <p:sp>
          <p:nvSpPr>
            <p:cNvPr id="573" name="Google Shape;573;p66"/>
            <p:cNvSpPr/>
            <p:nvPr/>
          </p:nvSpPr>
          <p:spPr>
            <a:xfrm>
              <a:off x="191848" y="6233258"/>
              <a:ext cx="1167987" cy="1317881"/>
            </a:xfrm>
            <a:prstGeom prst="ellipse">
              <a:avLst/>
            </a:prstGeom>
            <a:blipFill rotWithShape="1">
              <a:blip r:embed="rId3">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66"/>
            <p:cNvSpPr/>
            <p:nvPr/>
          </p:nvSpPr>
          <p:spPr>
            <a:xfrm rot="10800000">
              <a:off x="454991" y="9629182"/>
              <a:ext cx="22651199" cy="2787769"/>
            </a:xfrm>
            <a:prstGeom prst="homePlate">
              <a:avLst>
                <a:gd name="adj" fmla="val 50000"/>
              </a:avLst>
            </a:prstGeom>
            <a:gradFill>
              <a:gsLst>
                <a:gs pos="0">
                  <a:srgbClr val="C7B1E8"/>
                </a:gs>
                <a:gs pos="35000">
                  <a:srgbClr val="D6C7EF"/>
                </a:gs>
                <a:gs pos="100000">
                  <a:srgbClr val="EFE8FA"/>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66"/>
            <p:cNvSpPr txBox="1"/>
            <p:nvPr/>
          </p:nvSpPr>
          <p:spPr>
            <a:xfrm>
              <a:off x="1151933" y="9629182"/>
              <a:ext cx="21954257" cy="2787769"/>
            </a:xfrm>
            <a:prstGeom prst="rect">
              <a:avLst/>
            </a:prstGeom>
            <a:noFill/>
            <a:ln>
              <a:noFill/>
            </a:ln>
          </p:spPr>
          <p:txBody>
            <a:bodyPr spcFirstLastPara="1" wrap="square" lIns="685025" tIns="152400" rIns="284475" bIns="1524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chemeClr val="dk1"/>
                  </a:solidFill>
                  <a:latin typeface="Arial"/>
                  <a:ea typeface="Arial"/>
                  <a:cs typeface="Arial"/>
                  <a:sym typeface="Arial"/>
                </a:rPr>
                <a:t>Також ІРЦ здійснює консультування батьків, інших законних представників особи з ООП щодо особливостей її розвитку; надає консультативну, психологічну допомогу батькам, іншим законним представникам осіб з ООП у формуванні позитивної мотивації щодо розвитку таких дітей та підвищення обізнаності щодо організації їх навчання і виховання.</a:t>
              </a:r>
              <a:endParaRPr/>
            </a:p>
          </p:txBody>
        </p:sp>
        <p:sp>
          <p:nvSpPr>
            <p:cNvPr id="576" name="Google Shape;576;p66"/>
            <p:cNvSpPr/>
            <p:nvPr/>
          </p:nvSpPr>
          <p:spPr>
            <a:xfrm>
              <a:off x="0" y="10125359"/>
              <a:ext cx="1275239" cy="1334317"/>
            </a:xfrm>
            <a:prstGeom prst="ellipse">
              <a:avLst/>
            </a:prstGeom>
            <a:blipFill rotWithShape="1">
              <a:blip r:embed="rId3">
                <a:alphaModFix/>
              </a:blip>
              <a:stretch>
                <a:fillRect/>
              </a:stretch>
            </a:blip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67"/>
          <p:cNvSpPr/>
          <p:nvPr/>
        </p:nvSpPr>
        <p:spPr>
          <a:xfrm>
            <a:off x="425302" y="106066"/>
            <a:ext cx="23476689" cy="144655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da-DK" sz="4400" b="1" i="1" u="none" strike="noStrike" cap="none">
                <a:solidFill>
                  <a:srgbClr val="938953"/>
                </a:solidFill>
                <a:latin typeface="Arial"/>
                <a:ea typeface="Arial"/>
                <a:cs typeface="Arial"/>
                <a:sym typeface="Arial"/>
              </a:rPr>
              <a:t>ЗМІНИ ЩОДО ПОРЯДКУ ОРГАНІЗАЦІЇ ІНКЛЮЗИВНОГО НАВЧАННЯ </a:t>
            </a:r>
            <a:endParaRPr/>
          </a:p>
          <a:p>
            <a:pPr marL="0" marR="0" lvl="0" indent="0" algn="ctr" rtl="0">
              <a:lnSpc>
                <a:spcPct val="100000"/>
              </a:lnSpc>
              <a:spcBef>
                <a:spcPts val="0"/>
              </a:spcBef>
              <a:spcAft>
                <a:spcPts val="0"/>
              </a:spcAft>
              <a:buNone/>
            </a:pPr>
            <a:r>
              <a:rPr lang="da-DK" sz="4400" b="1" i="1" u="none" strike="noStrike" cap="none">
                <a:solidFill>
                  <a:srgbClr val="938953"/>
                </a:solidFill>
                <a:latin typeface="Arial"/>
                <a:ea typeface="Arial"/>
                <a:cs typeface="Arial"/>
                <a:sym typeface="Arial"/>
              </a:rPr>
              <a:t>У ЗВ’ЯЗКУ З ВІЙНОЮ:</a:t>
            </a:r>
            <a:endParaRPr/>
          </a:p>
        </p:txBody>
      </p:sp>
      <p:grpSp>
        <p:nvGrpSpPr>
          <p:cNvPr id="582" name="Google Shape;582;p67"/>
          <p:cNvGrpSpPr/>
          <p:nvPr/>
        </p:nvGrpSpPr>
        <p:grpSpPr>
          <a:xfrm>
            <a:off x="425302" y="1465732"/>
            <a:ext cx="23753134" cy="11883626"/>
            <a:chOff x="0" y="26399"/>
            <a:chExt cx="23753134" cy="11883626"/>
          </a:xfrm>
        </p:grpSpPr>
        <p:sp>
          <p:nvSpPr>
            <p:cNvPr id="583" name="Google Shape;583;p67"/>
            <p:cNvSpPr/>
            <p:nvPr/>
          </p:nvSpPr>
          <p:spPr>
            <a:xfrm>
              <a:off x="0" y="26399"/>
              <a:ext cx="23753134" cy="2653560"/>
            </a:xfrm>
            <a:prstGeom prst="roundRect">
              <a:avLst>
                <a:gd name="adj" fmla="val 16667"/>
              </a:avLst>
            </a:prstGeom>
            <a:gradFill>
              <a:gsLst>
                <a:gs pos="0">
                  <a:srgbClr val="27869E"/>
                </a:gs>
                <a:gs pos="80000">
                  <a:srgbClr val="34B0D0"/>
                </a:gs>
                <a:gs pos="100000">
                  <a:srgbClr val="30B3D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67"/>
            <p:cNvSpPr txBox="1"/>
            <p:nvPr/>
          </p:nvSpPr>
          <p:spPr>
            <a:xfrm>
              <a:off x="129536" y="155935"/>
              <a:ext cx="23494062" cy="2394488"/>
            </a:xfrm>
            <a:prstGeom prst="rect">
              <a:avLst/>
            </a:prstGeom>
            <a:noFill/>
            <a:ln>
              <a:noFill/>
            </a:ln>
          </p:spPr>
          <p:txBody>
            <a:bodyPr spcFirstLastPara="1" wrap="square" lIns="182875" tIns="182875" rIns="182875" bIns="182875" anchor="ctr" anchorCtr="0">
              <a:noAutofit/>
            </a:bodyPr>
            <a:lstStyle/>
            <a:p>
              <a:pPr marL="0" marR="0" lvl="0" indent="0" algn="l" rtl="0">
                <a:lnSpc>
                  <a:spcPct val="90000"/>
                </a:lnSpc>
                <a:spcBef>
                  <a:spcPts val="0"/>
                </a:spcBef>
                <a:spcAft>
                  <a:spcPts val="0"/>
                </a:spcAft>
                <a:buClr>
                  <a:srgbClr val="000000"/>
                </a:buClr>
                <a:buSzPts val="4800"/>
                <a:buFont typeface="Arial"/>
                <a:buNone/>
              </a:pPr>
              <a:r>
                <a:rPr lang="da-DK" sz="4800" b="0" i="0" u="none" strike="noStrike" cap="none">
                  <a:solidFill>
                    <a:schemeClr val="lt1"/>
                  </a:solidFill>
                  <a:latin typeface="Arial"/>
                  <a:ea typeface="Arial"/>
                  <a:cs typeface="Arial"/>
                  <a:sym typeface="Arial"/>
                </a:rPr>
                <a:t>гранична кількість дітей з особливими освітніми потребами в інклюзивних класах або групах не застосовується, заклад не може відмовити в організації інклюзивного навчання та створенні інклюзивної групи;</a:t>
              </a:r>
              <a:endParaRPr sz="4800" b="0" i="0" u="none" strike="noStrike" cap="none">
                <a:solidFill>
                  <a:schemeClr val="lt1"/>
                </a:solidFill>
                <a:latin typeface="Arial"/>
                <a:ea typeface="Arial"/>
                <a:cs typeface="Arial"/>
                <a:sym typeface="Arial"/>
              </a:endParaRPr>
            </a:p>
          </p:txBody>
        </p:sp>
        <p:sp>
          <p:nvSpPr>
            <p:cNvPr id="585" name="Google Shape;585;p67"/>
            <p:cNvSpPr/>
            <p:nvPr/>
          </p:nvSpPr>
          <p:spPr>
            <a:xfrm>
              <a:off x="0" y="2679959"/>
              <a:ext cx="23753134" cy="288269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67"/>
            <p:cNvSpPr txBox="1"/>
            <p:nvPr/>
          </p:nvSpPr>
          <p:spPr>
            <a:xfrm>
              <a:off x="0" y="2679959"/>
              <a:ext cx="23753134" cy="2882698"/>
            </a:xfrm>
            <a:prstGeom prst="rect">
              <a:avLst/>
            </a:prstGeom>
            <a:noFill/>
            <a:ln>
              <a:noFill/>
            </a:ln>
          </p:spPr>
          <p:txBody>
            <a:bodyPr spcFirstLastPara="1" wrap="square" lIns="754150" tIns="60950" rIns="341375" bIns="60950" anchor="t" anchorCtr="0">
              <a:noAutofit/>
            </a:bodyPr>
            <a:lstStyle/>
            <a:p>
              <a:pPr marL="285750" marR="0" lvl="1" indent="-304800" algn="l" rtl="0">
                <a:lnSpc>
                  <a:spcPct val="90000"/>
                </a:lnSpc>
                <a:spcBef>
                  <a:spcPts val="0"/>
                </a:spcBef>
                <a:spcAft>
                  <a:spcPts val="0"/>
                </a:spcAft>
                <a:buClr>
                  <a:srgbClr val="000000"/>
                </a:buClr>
                <a:buSzPts val="4800"/>
                <a:buFont typeface="Arial"/>
                <a:buChar char="•"/>
              </a:pPr>
              <a:r>
                <a:rPr lang="da-DK" sz="4800" b="0" i="0" u="none" strike="noStrike" cap="none">
                  <a:solidFill>
                    <a:srgbClr val="000000"/>
                  </a:solidFill>
                  <a:latin typeface="Arial"/>
                  <a:ea typeface="Arial"/>
                  <a:cs typeface="Arial"/>
                  <a:sym typeface="Arial"/>
                </a:rPr>
                <a:t>психолого-педагогічні та корекційно-розвиткові послуги чи допомога можуть надаватися фахівцями інклюзивно-ресурсних центрів і педагогічними працівниками закладу (за умови дотримання безпеки учасників освітнього процесу);</a:t>
              </a:r>
              <a:endParaRPr sz="4800" b="0" i="0" u="none" strike="noStrike" cap="none">
                <a:solidFill>
                  <a:srgbClr val="000000"/>
                </a:solidFill>
                <a:latin typeface="Arial"/>
                <a:ea typeface="Arial"/>
                <a:cs typeface="Arial"/>
                <a:sym typeface="Arial"/>
              </a:endParaRPr>
            </a:p>
          </p:txBody>
        </p:sp>
        <p:sp>
          <p:nvSpPr>
            <p:cNvPr id="587" name="Google Shape;587;p67"/>
            <p:cNvSpPr/>
            <p:nvPr/>
          </p:nvSpPr>
          <p:spPr>
            <a:xfrm>
              <a:off x="0" y="5244024"/>
              <a:ext cx="23753134" cy="1577806"/>
            </a:xfrm>
            <a:prstGeom prst="roundRect">
              <a:avLst>
                <a:gd name="adj" fmla="val 16667"/>
              </a:avLst>
            </a:prstGeom>
            <a:gradFill>
              <a:gsLst>
                <a:gs pos="0">
                  <a:srgbClr val="39B520"/>
                </a:gs>
                <a:gs pos="80000">
                  <a:srgbClr val="4CED2B"/>
                </a:gs>
                <a:gs pos="100000">
                  <a:srgbClr val="4AF228"/>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67"/>
            <p:cNvSpPr txBox="1"/>
            <p:nvPr/>
          </p:nvSpPr>
          <p:spPr>
            <a:xfrm>
              <a:off x="77022" y="5321046"/>
              <a:ext cx="23599090" cy="1423762"/>
            </a:xfrm>
            <a:prstGeom prst="rect">
              <a:avLst/>
            </a:prstGeom>
            <a:noFill/>
            <a:ln>
              <a:noFill/>
            </a:ln>
          </p:spPr>
          <p:txBody>
            <a:bodyPr spcFirstLastPara="1" wrap="square" lIns="182875" tIns="182875" rIns="182875" bIns="182875" anchor="ctr" anchorCtr="0">
              <a:noAutofit/>
            </a:bodyPr>
            <a:lstStyle/>
            <a:p>
              <a:pPr marL="0" marR="0" lvl="0" indent="0" algn="l" rtl="0">
                <a:lnSpc>
                  <a:spcPct val="90000"/>
                </a:lnSpc>
                <a:spcBef>
                  <a:spcPts val="0"/>
                </a:spcBef>
                <a:spcAft>
                  <a:spcPts val="0"/>
                </a:spcAft>
                <a:buClr>
                  <a:srgbClr val="000000"/>
                </a:buClr>
                <a:buSzPts val="4800"/>
                <a:buFont typeface="Arial"/>
                <a:buNone/>
              </a:pPr>
              <a:r>
                <a:rPr lang="da-DK" sz="4800" b="0" i="0" u="none" strike="noStrike" cap="none">
                  <a:solidFill>
                    <a:schemeClr val="lt1"/>
                  </a:solidFill>
                  <a:latin typeface="Arial"/>
                  <a:ea typeface="Arial"/>
                  <a:cs typeface="Arial"/>
                  <a:sym typeface="Arial"/>
                </a:rPr>
                <a:t>допускається застосування змішаної форми здобуття освіти в інклюзивних класах ЗЗСО;</a:t>
              </a:r>
              <a:endParaRPr/>
            </a:p>
          </p:txBody>
        </p:sp>
        <p:sp>
          <p:nvSpPr>
            <p:cNvPr id="589" name="Google Shape;589;p67"/>
            <p:cNvSpPr/>
            <p:nvPr/>
          </p:nvSpPr>
          <p:spPr>
            <a:xfrm>
              <a:off x="0" y="7140464"/>
              <a:ext cx="23753134" cy="215176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67"/>
            <p:cNvSpPr txBox="1"/>
            <p:nvPr/>
          </p:nvSpPr>
          <p:spPr>
            <a:xfrm>
              <a:off x="0" y="7140464"/>
              <a:ext cx="23753134" cy="2151765"/>
            </a:xfrm>
            <a:prstGeom prst="rect">
              <a:avLst/>
            </a:prstGeom>
            <a:noFill/>
            <a:ln>
              <a:noFill/>
            </a:ln>
          </p:spPr>
          <p:txBody>
            <a:bodyPr spcFirstLastPara="1" wrap="square" lIns="754150" tIns="60950" rIns="341375" bIns="60950" anchor="t" anchorCtr="0">
              <a:noAutofit/>
            </a:bodyPr>
            <a:lstStyle/>
            <a:p>
              <a:pPr marL="285750" marR="0" lvl="1" indent="-304800" algn="l" rtl="0">
                <a:lnSpc>
                  <a:spcPct val="90000"/>
                </a:lnSpc>
                <a:spcBef>
                  <a:spcPts val="0"/>
                </a:spcBef>
                <a:spcAft>
                  <a:spcPts val="0"/>
                </a:spcAft>
                <a:buClr>
                  <a:srgbClr val="000000"/>
                </a:buClr>
                <a:buSzPts val="4800"/>
                <a:buFont typeface="Arial"/>
                <a:buChar char="•"/>
              </a:pPr>
              <a:r>
                <a:rPr lang="da-DK" sz="4800" b="0" i="0" u="none" strike="noStrike" cap="none">
                  <a:solidFill>
                    <a:srgbClr val="000000"/>
                  </a:solidFill>
                  <a:latin typeface="Arial"/>
                  <a:ea typeface="Arial"/>
                  <a:cs typeface="Arial"/>
                  <a:sym typeface="Arial"/>
                </a:rPr>
                <a:t>до закладу освіти можуть подаватися копії документа, що посвідчують особу, а також висновку про комплексну психолого-педагогічну оцінку розвитку особи (за наявності);</a:t>
              </a:r>
              <a:endParaRPr sz="4800" b="0" i="0" u="none" strike="noStrike" cap="none">
                <a:solidFill>
                  <a:srgbClr val="000000"/>
                </a:solidFill>
                <a:latin typeface="Arial"/>
                <a:ea typeface="Arial"/>
                <a:cs typeface="Arial"/>
                <a:sym typeface="Arial"/>
              </a:endParaRPr>
            </a:p>
          </p:txBody>
        </p:sp>
        <p:sp>
          <p:nvSpPr>
            <p:cNvPr id="591" name="Google Shape;591;p67"/>
            <p:cNvSpPr/>
            <p:nvPr/>
          </p:nvSpPr>
          <p:spPr>
            <a:xfrm>
              <a:off x="0" y="9292229"/>
              <a:ext cx="23753134" cy="1574516"/>
            </a:xfrm>
            <a:prstGeom prst="roundRect">
              <a:avLst>
                <a:gd name="adj" fmla="val 16667"/>
              </a:avLst>
            </a:prstGeom>
            <a:gradFill>
              <a:gsLst>
                <a:gs pos="0">
                  <a:srgbClr val="C8691E"/>
                </a:gs>
                <a:gs pos="80000">
                  <a:srgbClr val="FF8C27"/>
                </a:gs>
                <a:gs pos="100000">
                  <a:srgbClr val="FF8B23"/>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67"/>
            <p:cNvSpPr txBox="1"/>
            <p:nvPr/>
          </p:nvSpPr>
          <p:spPr>
            <a:xfrm>
              <a:off x="76862" y="9369091"/>
              <a:ext cx="23599410" cy="1420792"/>
            </a:xfrm>
            <a:prstGeom prst="rect">
              <a:avLst/>
            </a:prstGeom>
            <a:noFill/>
            <a:ln>
              <a:noFill/>
            </a:ln>
          </p:spPr>
          <p:txBody>
            <a:bodyPr spcFirstLastPara="1" wrap="square" lIns="182875" tIns="182875" rIns="182875" bIns="182875" anchor="ctr" anchorCtr="0">
              <a:noAutofit/>
            </a:bodyPr>
            <a:lstStyle/>
            <a:p>
              <a:pPr marL="0" marR="0" lvl="0" indent="0" algn="l" rtl="0">
                <a:lnSpc>
                  <a:spcPct val="90000"/>
                </a:lnSpc>
                <a:spcBef>
                  <a:spcPts val="0"/>
                </a:spcBef>
                <a:spcAft>
                  <a:spcPts val="0"/>
                </a:spcAft>
                <a:buClr>
                  <a:srgbClr val="000000"/>
                </a:buClr>
                <a:buSzPts val="4800"/>
                <a:buFont typeface="Arial"/>
                <a:buNone/>
              </a:pPr>
              <a:r>
                <a:rPr lang="da-DK" sz="4800" b="0" i="0" u="none" strike="noStrike" cap="none">
                  <a:solidFill>
                    <a:schemeClr val="lt1"/>
                  </a:solidFill>
                  <a:latin typeface="Arial"/>
                  <a:ea typeface="Arial"/>
                  <a:cs typeface="Arial"/>
                  <a:sym typeface="Arial"/>
                </a:rPr>
                <a:t>засідання Команд психолого-педагогічного супроводу в закладах освіти можуть проходити в режимі онлайн або у змішаному очно-дистанційному форматі;</a:t>
              </a:r>
              <a:endParaRPr sz="4800" b="0" i="0" u="none" strike="noStrike" cap="none">
                <a:solidFill>
                  <a:schemeClr val="lt1"/>
                </a:solidFill>
                <a:latin typeface="Arial"/>
                <a:ea typeface="Arial"/>
                <a:cs typeface="Arial"/>
                <a:sym typeface="Arial"/>
              </a:endParaRPr>
            </a:p>
          </p:txBody>
        </p:sp>
        <p:sp>
          <p:nvSpPr>
            <p:cNvPr id="593" name="Google Shape;593;p67"/>
            <p:cNvSpPr/>
            <p:nvPr/>
          </p:nvSpPr>
          <p:spPr>
            <a:xfrm>
              <a:off x="0" y="10866745"/>
              <a:ext cx="23753134" cy="10432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67"/>
            <p:cNvSpPr txBox="1"/>
            <p:nvPr/>
          </p:nvSpPr>
          <p:spPr>
            <a:xfrm>
              <a:off x="0" y="10866745"/>
              <a:ext cx="23753134" cy="1043280"/>
            </a:xfrm>
            <a:prstGeom prst="rect">
              <a:avLst/>
            </a:prstGeom>
            <a:noFill/>
            <a:ln>
              <a:noFill/>
            </a:ln>
          </p:spPr>
          <p:txBody>
            <a:bodyPr spcFirstLastPara="1" wrap="square" lIns="754150" tIns="60950" rIns="341375" bIns="60950" anchor="t" anchorCtr="0">
              <a:noAutofit/>
            </a:bodyPr>
            <a:lstStyle/>
            <a:p>
              <a:pPr marL="285750" marR="0" lvl="1" indent="-304800" algn="l" rtl="0">
                <a:lnSpc>
                  <a:spcPct val="90000"/>
                </a:lnSpc>
                <a:spcBef>
                  <a:spcPts val="0"/>
                </a:spcBef>
                <a:spcAft>
                  <a:spcPts val="0"/>
                </a:spcAft>
                <a:buClr>
                  <a:srgbClr val="000000"/>
                </a:buClr>
                <a:buSzPts val="4800"/>
                <a:buFont typeface="Arial"/>
                <a:buChar char="•"/>
              </a:pPr>
              <a:r>
                <a:rPr lang="da-DK" sz="4800" b="0" i="0" u="none" strike="noStrike" cap="none">
                  <a:solidFill>
                    <a:srgbClr val="000000"/>
                  </a:solidFill>
                  <a:latin typeface="Arial"/>
                  <a:ea typeface="Arial"/>
                  <a:cs typeface="Arial"/>
                  <a:sym typeface="Arial"/>
                </a:rPr>
                <a:t>у закладі освіти можуть формуватися тимчасові інклюзивні міжкласні групи.</a:t>
              </a:r>
              <a:endParaRPr sz="4800" b="0" i="0" u="none" strike="noStrike" cap="none">
                <a:solidFill>
                  <a:srgbClr val="000000"/>
                </a:solidFill>
                <a:latin typeface="Arial"/>
                <a:ea typeface="Arial"/>
                <a:cs typeface="Arial"/>
                <a:sym typeface="Arial"/>
              </a:endParaRPr>
            </a:p>
          </p:txBody>
        </p:sp>
      </p:grpSp>
      <p:pic>
        <p:nvPicPr>
          <p:cNvPr id="595" name="Google Shape;595;p67"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0" y="829341"/>
            <a:ext cx="1553418" cy="1553418"/>
          </a:xfrm>
          <a:prstGeom prst="rect">
            <a:avLst/>
          </a:prstGeom>
          <a:noFill/>
          <a:ln>
            <a:noFill/>
          </a:ln>
        </p:spPr>
      </p:pic>
      <p:pic>
        <p:nvPicPr>
          <p:cNvPr id="596" name="Google Shape;596;p67"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248267" y="3679753"/>
            <a:ext cx="1553418" cy="1553418"/>
          </a:xfrm>
          <a:prstGeom prst="rect">
            <a:avLst/>
          </a:prstGeom>
          <a:noFill/>
          <a:ln>
            <a:noFill/>
          </a:ln>
        </p:spPr>
      </p:pic>
      <p:pic>
        <p:nvPicPr>
          <p:cNvPr id="597" name="Google Shape;597;p67"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47050" y="5808922"/>
            <a:ext cx="1553418" cy="1553418"/>
          </a:xfrm>
          <a:prstGeom prst="rect">
            <a:avLst/>
          </a:prstGeom>
          <a:noFill/>
          <a:ln>
            <a:noFill/>
          </a:ln>
        </p:spPr>
      </p:pic>
      <p:pic>
        <p:nvPicPr>
          <p:cNvPr id="598" name="Google Shape;598;p67"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280697" y="8059677"/>
            <a:ext cx="1553418" cy="1553418"/>
          </a:xfrm>
          <a:prstGeom prst="rect">
            <a:avLst/>
          </a:prstGeom>
          <a:noFill/>
          <a:ln>
            <a:noFill/>
          </a:ln>
        </p:spPr>
      </p:pic>
      <p:pic>
        <p:nvPicPr>
          <p:cNvPr id="599" name="Google Shape;599;p67"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351407" y="9780010"/>
            <a:ext cx="1553418" cy="1553418"/>
          </a:xfrm>
          <a:prstGeom prst="rect">
            <a:avLst/>
          </a:prstGeom>
          <a:noFill/>
          <a:ln>
            <a:noFill/>
          </a:ln>
        </p:spPr>
      </p:pic>
      <p:pic>
        <p:nvPicPr>
          <p:cNvPr id="600" name="Google Shape;600;p67" descr="маркер PNG рисунок, картинки и пнг прозрачный для бесплатной загрузки |  Pngtree"/>
          <p:cNvPicPr preferRelativeResize="0"/>
          <p:nvPr/>
        </p:nvPicPr>
        <p:blipFill rotWithShape="1">
          <a:blip r:embed="rId3">
            <a:alphaModFix/>
          </a:blip>
          <a:srcRect/>
          <a:stretch/>
        </p:blipFill>
        <p:spPr>
          <a:xfrm>
            <a:off x="323493" y="11725051"/>
            <a:ext cx="1553418" cy="155341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68"/>
          <p:cNvSpPr/>
          <p:nvPr/>
        </p:nvSpPr>
        <p:spPr>
          <a:xfrm>
            <a:off x="1332627" y="363504"/>
            <a:ext cx="22555194" cy="2308324"/>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da-DK" sz="4800" b="1" i="1" u="none" strike="noStrike" cap="none">
                <a:solidFill>
                  <a:srgbClr val="0070C0"/>
                </a:solidFill>
                <a:latin typeface="Arial"/>
                <a:ea typeface="Arial"/>
                <a:cs typeface="Arial"/>
                <a:sym typeface="Arial"/>
              </a:rPr>
              <a:t>У період воєнного стану, надзвичайної ситуації або надзвичайного стану (особливого періоду) додатковими завданнями </a:t>
            </a:r>
            <a:endParaRPr/>
          </a:p>
          <a:p>
            <a:pPr marL="0" marR="0" lvl="0" indent="0" algn="ctr" rtl="0">
              <a:lnSpc>
                <a:spcPct val="100000"/>
              </a:lnSpc>
              <a:spcBef>
                <a:spcPts val="0"/>
              </a:spcBef>
              <a:spcAft>
                <a:spcPts val="0"/>
              </a:spcAft>
              <a:buNone/>
            </a:pPr>
            <a:r>
              <a:rPr lang="da-DK" sz="4800" b="1" i="1" u="none" strike="noStrike" cap="none">
                <a:solidFill>
                  <a:srgbClr val="0070C0"/>
                </a:solidFill>
                <a:latin typeface="Arial"/>
                <a:ea typeface="Arial"/>
                <a:cs typeface="Arial"/>
                <a:sym typeface="Arial"/>
              </a:rPr>
              <a:t>інклюзивно-ресурсного центру є:</a:t>
            </a:r>
            <a:endParaRPr/>
          </a:p>
        </p:txBody>
      </p:sp>
      <p:grpSp>
        <p:nvGrpSpPr>
          <p:cNvPr id="606" name="Google Shape;606;p68"/>
          <p:cNvGrpSpPr/>
          <p:nvPr/>
        </p:nvGrpSpPr>
        <p:grpSpPr>
          <a:xfrm>
            <a:off x="1531089" y="3125972"/>
            <a:ext cx="20856696" cy="9739423"/>
            <a:chOff x="0" y="0"/>
            <a:chExt cx="20856696" cy="9739423"/>
          </a:xfrm>
        </p:grpSpPr>
        <p:sp>
          <p:nvSpPr>
            <p:cNvPr id="607" name="Google Shape;607;p68"/>
            <p:cNvSpPr/>
            <p:nvPr/>
          </p:nvSpPr>
          <p:spPr>
            <a:xfrm>
              <a:off x="0" y="0"/>
              <a:ext cx="6814482" cy="9739423"/>
            </a:xfrm>
            <a:prstGeom prst="roundRect">
              <a:avLst>
                <a:gd name="adj" fmla="val 10000"/>
              </a:avLst>
            </a:prstGeom>
            <a:gradFill>
              <a:gsLst>
                <a:gs pos="0">
                  <a:srgbClr val="C8B2E9"/>
                </a:gs>
                <a:gs pos="35000">
                  <a:srgbClr val="D6CAED"/>
                </a:gs>
                <a:gs pos="100000">
                  <a:srgbClr val="EFE8FA"/>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68"/>
            <p:cNvSpPr txBox="1"/>
            <p:nvPr/>
          </p:nvSpPr>
          <p:spPr>
            <a:xfrm>
              <a:off x="0" y="3895769"/>
              <a:ext cx="6814482" cy="3895769"/>
            </a:xfrm>
            <a:prstGeom prst="rect">
              <a:avLst/>
            </a:prstGeom>
            <a:noFill/>
            <a:ln>
              <a:noFill/>
            </a:ln>
          </p:spPr>
          <p:txBody>
            <a:bodyPr spcFirstLastPara="1" wrap="square" lIns="284475" tIns="284475" rIns="284475" bIns="284475"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chemeClr val="dk1"/>
                  </a:solidFill>
                  <a:latin typeface="Arial"/>
                  <a:ea typeface="Arial"/>
                  <a:cs typeface="Arial"/>
                  <a:sym typeface="Arial"/>
                </a:rPr>
                <a:t>- зараховані в інклюзивні класи (групи) закладу освіти і не отримують додаткових психолого-педагогічних, корекційно-розвиткових послуг за місцем навчання;</a:t>
              </a:r>
              <a:endParaRPr sz="4000" b="0" i="0" u="none" strike="noStrike" cap="none">
                <a:solidFill>
                  <a:schemeClr val="dk1"/>
                </a:solidFill>
                <a:latin typeface="Arial"/>
                <a:ea typeface="Arial"/>
                <a:cs typeface="Arial"/>
                <a:sym typeface="Arial"/>
              </a:endParaRPr>
            </a:p>
          </p:txBody>
        </p:sp>
        <p:sp>
          <p:nvSpPr>
            <p:cNvPr id="609" name="Google Shape;609;p68"/>
            <p:cNvSpPr/>
            <p:nvPr/>
          </p:nvSpPr>
          <p:spPr>
            <a:xfrm>
              <a:off x="2761646" y="643846"/>
              <a:ext cx="1423517" cy="859260"/>
            </a:xfrm>
            <a:prstGeom prst="ellipse">
              <a:avLst/>
            </a:prstGeom>
            <a:solidFill>
              <a:srgbClr val="CCC5D7"/>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68"/>
            <p:cNvSpPr/>
            <p:nvPr/>
          </p:nvSpPr>
          <p:spPr>
            <a:xfrm>
              <a:off x="7023297" y="710369"/>
              <a:ext cx="6814482" cy="8792264"/>
            </a:xfrm>
            <a:prstGeom prst="roundRect">
              <a:avLst>
                <a:gd name="adj" fmla="val 10000"/>
              </a:avLst>
            </a:prstGeom>
            <a:gradFill>
              <a:gsLst>
                <a:gs pos="0">
                  <a:srgbClr val="A6B0F8"/>
                </a:gs>
                <a:gs pos="35000">
                  <a:srgbClr val="C2C8F7"/>
                </a:gs>
                <a:gs pos="100000">
                  <a:srgbClr val="E7E7FC"/>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68"/>
            <p:cNvSpPr txBox="1"/>
            <p:nvPr/>
          </p:nvSpPr>
          <p:spPr>
            <a:xfrm>
              <a:off x="7023297" y="4227274"/>
              <a:ext cx="6814482" cy="3516905"/>
            </a:xfrm>
            <a:prstGeom prst="rect">
              <a:avLst/>
            </a:prstGeom>
            <a:noFill/>
            <a:ln>
              <a:noFill/>
            </a:ln>
          </p:spPr>
          <p:txBody>
            <a:bodyPr spcFirstLastPara="1" wrap="square" lIns="284475" tIns="284475" rIns="284475" bIns="284475"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chemeClr val="dk1"/>
                  </a:solidFill>
                  <a:latin typeface="Arial"/>
                  <a:ea typeface="Arial"/>
                  <a:cs typeface="Arial"/>
                  <a:sym typeface="Arial"/>
                </a:rPr>
                <a:t>- здобувають освіту з використанням технологій  дистанційного навчання, але не отримують корекційно-розвиткових або психолого-педагогічних послуг за місцем навчання внаслідок особливостей психофізичного розвитку;</a:t>
              </a:r>
              <a:endParaRPr sz="4000" b="0" i="0" u="none" strike="noStrike" cap="none">
                <a:solidFill>
                  <a:schemeClr val="dk1"/>
                </a:solidFill>
                <a:latin typeface="Arial"/>
                <a:ea typeface="Arial"/>
                <a:cs typeface="Arial"/>
                <a:sym typeface="Arial"/>
              </a:endParaRPr>
            </a:p>
          </p:txBody>
        </p:sp>
        <p:sp>
          <p:nvSpPr>
            <p:cNvPr id="612" name="Google Shape;612;p68"/>
            <p:cNvSpPr/>
            <p:nvPr/>
          </p:nvSpPr>
          <p:spPr>
            <a:xfrm rot="10800000" flipH="1">
              <a:off x="10029011" y="1004154"/>
              <a:ext cx="803055" cy="612224"/>
            </a:xfrm>
            <a:prstGeom prst="ellipse">
              <a:avLst/>
            </a:prstGeom>
            <a:solidFill>
              <a:srgbClr val="C1C4DD"/>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68"/>
            <p:cNvSpPr/>
            <p:nvPr/>
          </p:nvSpPr>
          <p:spPr>
            <a:xfrm>
              <a:off x="14042214" y="0"/>
              <a:ext cx="6814482" cy="9739423"/>
            </a:xfrm>
            <a:prstGeom prst="roundRect">
              <a:avLst>
                <a:gd name="adj" fmla="val 10000"/>
              </a:avLst>
            </a:prstGeom>
            <a:gradFill>
              <a:gsLst>
                <a:gs pos="0">
                  <a:srgbClr val="9CE7FF"/>
                </a:gs>
                <a:gs pos="35000">
                  <a:srgbClr val="B8EEFF"/>
                </a:gs>
                <a:gs pos="100000">
                  <a:srgbClr val="E2F7FF"/>
                </a:gs>
              </a:gsLst>
              <a:lin ang="16200000" scaled="0"/>
            </a:gra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68"/>
            <p:cNvSpPr txBox="1"/>
            <p:nvPr/>
          </p:nvSpPr>
          <p:spPr>
            <a:xfrm>
              <a:off x="14042214" y="3895769"/>
              <a:ext cx="6814482" cy="3895769"/>
            </a:xfrm>
            <a:prstGeom prst="rect">
              <a:avLst/>
            </a:prstGeom>
            <a:noFill/>
            <a:ln>
              <a:noFill/>
            </a:ln>
          </p:spPr>
          <p:txBody>
            <a:bodyPr spcFirstLastPara="1" wrap="square" lIns="284475" tIns="284475" rIns="284475" bIns="284475"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da-DK" sz="4000" b="0" i="0" u="none" strike="noStrike" cap="none">
                  <a:solidFill>
                    <a:schemeClr val="dk1"/>
                  </a:solidFill>
                  <a:latin typeface="Arial"/>
                  <a:ea typeface="Arial"/>
                  <a:cs typeface="Arial"/>
                  <a:sym typeface="Arial"/>
                </a:rPr>
                <a:t>- надання інформації батькам (іншим законним представникам) особи з особливими освітніми потребами, які переїхали на тимчасове місце проживання в межах України, про заклади освіти, в яких можна продовжити здобуття освіти та можливість отримання психологічної, соціальної та іншої допомоги.</a:t>
              </a:r>
              <a:endParaRPr sz="4000" b="0" i="0" u="none" strike="noStrike" cap="none">
                <a:solidFill>
                  <a:schemeClr val="dk1"/>
                </a:solidFill>
                <a:latin typeface="Arial"/>
                <a:ea typeface="Arial"/>
                <a:cs typeface="Arial"/>
                <a:sym typeface="Arial"/>
              </a:endParaRPr>
            </a:p>
          </p:txBody>
        </p:sp>
        <p:sp>
          <p:nvSpPr>
            <p:cNvPr id="615" name="Google Shape;615;p68"/>
            <p:cNvSpPr/>
            <p:nvPr/>
          </p:nvSpPr>
          <p:spPr>
            <a:xfrm>
              <a:off x="17399364" y="705597"/>
              <a:ext cx="429630" cy="406311"/>
            </a:xfrm>
            <a:prstGeom prst="ellipse">
              <a:avLst/>
            </a:prstGeom>
            <a:solidFill>
              <a:srgbClr val="BFD7E4"/>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68"/>
            <p:cNvSpPr/>
            <p:nvPr/>
          </p:nvSpPr>
          <p:spPr>
            <a:xfrm rot="10800000" flipH="1">
              <a:off x="812947" y="765545"/>
              <a:ext cx="19192191" cy="101752"/>
            </a:xfrm>
            <a:prstGeom prst="leftRightArrow">
              <a:avLst>
                <a:gd name="adj1" fmla="val 50000"/>
                <a:gd name="adj2" fmla="val 50000"/>
              </a:avLst>
            </a:prstGeom>
            <a:gradFill>
              <a:gsLst>
                <a:gs pos="0">
                  <a:srgbClr val="EBE2F7"/>
                </a:gs>
                <a:gs pos="35000">
                  <a:srgbClr val="F0EAF8"/>
                </a:gs>
                <a:gs pos="100000">
                  <a:srgbClr val="F6F6FD"/>
                </a:gs>
              </a:gsLst>
              <a:lin ang="16200000" scaled="0"/>
            </a:gra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7" name="Google Shape;617;p68"/>
          <p:cNvSpPr/>
          <p:nvPr/>
        </p:nvSpPr>
        <p:spPr>
          <a:xfrm>
            <a:off x="595423" y="2232838"/>
            <a:ext cx="23497954" cy="3572540"/>
          </a:xfrm>
          <a:prstGeom prst="leftRightArrow">
            <a:avLst>
              <a:gd name="adj1" fmla="val 50000"/>
              <a:gd name="adj2" fmla="val 50000"/>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4000" b="1" i="1" u="none" strike="noStrike" cap="none">
                <a:solidFill>
                  <a:schemeClr val="dk1"/>
                </a:solidFill>
                <a:latin typeface="Arial"/>
                <a:ea typeface="Arial"/>
                <a:cs typeface="Arial"/>
                <a:sym typeface="Arial"/>
              </a:rPr>
              <a:t>проведення комплексної оцінки, у тому числі повторної, та здійснення системного кваліфікованого супроводу осіб з особливими освітніми потребами, </a:t>
            </a:r>
            <a:r>
              <a:rPr lang="da-DK" sz="4400" b="1" i="1" u="none" strike="noStrike" cap="none">
                <a:solidFill>
                  <a:schemeClr val="dk1"/>
                </a:solidFill>
                <a:latin typeface="Arial"/>
                <a:ea typeface="Arial"/>
                <a:cs typeface="Arial"/>
                <a:sym typeface="Arial"/>
              </a:rPr>
              <a:t>які вимушені змінити своє місце проживання (перебування) та:</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69"/>
          <p:cNvSpPr/>
          <p:nvPr/>
        </p:nvSpPr>
        <p:spPr>
          <a:xfrm>
            <a:off x="347410" y="607099"/>
            <a:ext cx="2355697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4000" b="1" i="1" u="sng" strike="noStrike" cap="none">
                <a:solidFill>
                  <a:srgbClr val="938953"/>
                </a:solidFill>
                <a:latin typeface="Arial"/>
                <a:ea typeface="Arial"/>
                <a:cs typeface="Arial"/>
                <a:sym typeface="Arial"/>
              </a:rPr>
              <a:t>В УМОВАХ ОРГАНІЗАЦІЇ ДИСТАНЦІЙНОГО НАВЧАННЯ АСИСТЕНТ ВЧИТЕЛЯ:</a:t>
            </a:r>
            <a:endParaRPr/>
          </a:p>
          <a:p>
            <a:pPr marL="0" marR="0" lvl="0" indent="0" algn="ctr" rtl="0">
              <a:lnSpc>
                <a:spcPct val="100000"/>
              </a:lnSpc>
              <a:spcBef>
                <a:spcPts val="0"/>
              </a:spcBef>
              <a:spcAft>
                <a:spcPts val="0"/>
              </a:spcAft>
              <a:buNone/>
            </a:pPr>
            <a:r>
              <a:rPr lang="da-DK" sz="4000" b="0" i="0" u="none" strike="noStrike" cap="none">
                <a:solidFill>
                  <a:srgbClr val="000000"/>
                </a:solidFill>
                <a:latin typeface="Arial"/>
                <a:ea typeface="Arial"/>
                <a:cs typeface="Arial"/>
                <a:sym typeface="Arial"/>
              </a:rPr>
              <a:t>(Лист МОН України №1/11471-22 від 29.09.2022)</a:t>
            </a:r>
            <a:endParaRPr/>
          </a:p>
        </p:txBody>
      </p:sp>
      <p:sp>
        <p:nvSpPr>
          <p:cNvPr id="623" name="Google Shape;623;p69"/>
          <p:cNvSpPr/>
          <p:nvPr/>
        </p:nvSpPr>
        <p:spPr>
          <a:xfrm>
            <a:off x="704433" y="1930538"/>
            <a:ext cx="22987000" cy="513198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7030A0"/>
                </a:solidFill>
                <a:latin typeface="Arial"/>
                <a:ea typeface="Arial"/>
                <a:cs typeface="Arial"/>
                <a:sym typeface="Arial"/>
              </a:rPr>
              <a:t>організовує спільно з учителем/ями освітній процес з використанням технологій дистанційного навчання;</a:t>
            </a:r>
            <a:endParaRPr/>
          </a:p>
          <a:p>
            <a:pPr marL="0" marR="0" lvl="0" indent="0" algn="ctr" rtl="0">
              <a:lnSpc>
                <a:spcPct val="100000"/>
              </a:lnSpc>
              <a:spcBef>
                <a:spcPts val="0"/>
              </a:spcBef>
              <a:spcAft>
                <a:spcPts val="0"/>
              </a:spcAft>
              <a:buNone/>
            </a:pPr>
            <a:endParaRPr sz="40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974806"/>
                </a:solidFill>
                <a:latin typeface="Arial"/>
                <a:ea typeface="Arial"/>
                <a:cs typeface="Arial"/>
                <a:sym typeface="Arial"/>
              </a:rPr>
              <a:t>забезпечує навчання учня з особливими освітніми потребами, у тому числі за потреби здійснює в межах свого педагогічного навантаження індивідуальне підключення поза часом уроку, який здійснюється онлайн, та надає додаткові пояснення, виконує разом з дитиною домашні завдання, які були їй не зрозумілі;</a:t>
            </a:r>
            <a:endParaRPr/>
          </a:p>
          <a:p>
            <a:pPr marL="0" marR="0" lvl="0" indent="0" algn="ctr" rtl="0">
              <a:lnSpc>
                <a:spcPct val="100000"/>
              </a:lnSpc>
              <a:spcBef>
                <a:spcPts val="0"/>
              </a:spcBef>
              <a:spcAft>
                <a:spcPts val="0"/>
              </a:spcAft>
              <a:buNone/>
            </a:pPr>
            <a:endParaRPr sz="4000" b="1" i="0" u="none" strike="noStrike" cap="none">
              <a:solidFill>
                <a:srgbClr val="974806"/>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00B050"/>
                </a:solidFill>
                <a:latin typeface="Arial"/>
                <a:ea typeface="Arial"/>
                <a:cs typeface="Arial"/>
                <a:sym typeface="Arial"/>
              </a:rPr>
              <a:t>надає додаткові пояснення дитині щодо виконання матеріалу, який вивчається, та завдань в окремій онлайн кімнаті, забезпечує перевірку виконання таких завдань;</a:t>
            </a:r>
            <a:endParaRPr sz="4000" b="1" i="0" u="none" strike="noStrike" cap="none">
              <a:solidFill>
                <a:srgbClr val="00B050"/>
              </a:solidFill>
              <a:latin typeface="Arial"/>
              <a:ea typeface="Arial"/>
              <a:cs typeface="Arial"/>
              <a:sym typeface="Arial"/>
            </a:endParaRPr>
          </a:p>
        </p:txBody>
      </p:sp>
      <p:sp>
        <p:nvSpPr>
          <p:cNvPr id="624" name="Google Shape;624;p69"/>
          <p:cNvSpPr/>
          <p:nvPr/>
        </p:nvSpPr>
        <p:spPr>
          <a:xfrm>
            <a:off x="354578" y="8825025"/>
            <a:ext cx="23710604" cy="461452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0070C0"/>
                </a:solidFill>
                <a:latin typeface="Arial"/>
                <a:ea typeface="Arial"/>
                <a:cs typeface="Arial"/>
                <a:sym typeface="Arial"/>
              </a:rPr>
              <a:t>забезпечує реалізацію індивідуальної програми розвитку в межах своєї компетенції, зокрема досягнення поставлених в програмі цілей навчання, завдань на період дії ІПР, забезпечення визначених ІПР потреб, тощо;</a:t>
            </a:r>
            <a:endParaRPr/>
          </a:p>
          <a:p>
            <a:pPr marL="0" marR="0" lvl="0" indent="0" algn="ctr" rtl="0">
              <a:lnSpc>
                <a:spcPct val="100000"/>
              </a:lnSpc>
              <a:spcBef>
                <a:spcPts val="0"/>
              </a:spcBef>
              <a:spcAft>
                <a:spcPts val="0"/>
              </a:spcAft>
              <a:buNone/>
            </a:pPr>
            <a:endParaRPr sz="4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6F3505"/>
                </a:solidFill>
                <a:latin typeface="Arial"/>
                <a:ea typeface="Arial"/>
                <a:cs typeface="Arial"/>
                <a:sym typeface="Arial"/>
              </a:rPr>
              <a:t>забезпечує в межах компетенції реалізацію індивідуального навчального плану дитини </a:t>
            </a:r>
            <a:endParaRPr/>
          </a:p>
          <a:p>
            <a:pPr marL="0" marR="0" lvl="0" indent="0" algn="ctr" rtl="0">
              <a:lnSpc>
                <a:spcPct val="100000"/>
              </a:lnSpc>
              <a:spcBef>
                <a:spcPts val="0"/>
              </a:spcBef>
              <a:spcAft>
                <a:spcPts val="0"/>
              </a:spcAft>
              <a:buNone/>
            </a:pPr>
            <a:r>
              <a:rPr lang="da-DK" sz="4000" b="1" i="0" u="none" strike="noStrike" cap="none">
                <a:solidFill>
                  <a:srgbClr val="6F3505"/>
                </a:solidFill>
                <a:latin typeface="Arial"/>
                <a:ea typeface="Arial"/>
                <a:cs typeface="Arial"/>
                <a:sym typeface="Arial"/>
              </a:rPr>
              <a:t>(за наявності);</a:t>
            </a:r>
            <a:r>
              <a:rPr lang="da-DK" sz="4000" b="1" i="0" u="none" strike="noStrike" cap="none">
                <a:solidFill>
                  <a:schemeClr val="dk1"/>
                </a:solidFill>
                <a:latin typeface="Arial"/>
                <a:ea typeface="Arial"/>
                <a:cs typeface="Arial"/>
                <a:sym typeface="Arial"/>
              </a:rPr>
              <a:t> </a:t>
            </a:r>
            <a:endParaRPr/>
          </a:p>
          <a:p>
            <a:pPr marL="0" marR="0" lvl="0" indent="0" algn="ctr" rtl="0">
              <a:lnSpc>
                <a:spcPct val="100000"/>
              </a:lnSpc>
              <a:spcBef>
                <a:spcPts val="0"/>
              </a:spcBef>
              <a:spcAft>
                <a:spcPts val="0"/>
              </a:spcAft>
              <a:buNone/>
            </a:pPr>
            <a:endParaRPr sz="4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rgbClr val="000000"/>
              </a:solidFill>
              <a:latin typeface="Arial"/>
              <a:ea typeface="Arial"/>
              <a:cs typeface="Arial"/>
              <a:sym typeface="Arial"/>
            </a:endParaRPr>
          </a:p>
        </p:txBody>
      </p:sp>
      <p:pic>
        <p:nvPicPr>
          <p:cNvPr id="625" name="Google Shape;625;p69" descr="Стрелка, нажмите вниз s, презентация, роялти, сайт png | PNGWing"/>
          <p:cNvPicPr preferRelativeResize="0"/>
          <p:nvPr/>
        </p:nvPicPr>
        <p:blipFill rotWithShape="1">
          <a:blip r:embed="rId3">
            <a:alphaModFix/>
          </a:blip>
          <a:srcRect l="15180" r="15470"/>
          <a:stretch/>
        </p:blipFill>
        <p:spPr>
          <a:xfrm>
            <a:off x="648738" y="2026877"/>
            <a:ext cx="1045800" cy="716324"/>
          </a:xfrm>
          <a:prstGeom prst="rect">
            <a:avLst/>
          </a:prstGeom>
          <a:noFill/>
          <a:ln>
            <a:noFill/>
          </a:ln>
        </p:spPr>
      </p:pic>
      <p:pic>
        <p:nvPicPr>
          <p:cNvPr id="626" name="Google Shape;626;p69" descr="Стрелка, нажмите вниз s, презентация, роялти, сайт png | PNGWing"/>
          <p:cNvPicPr preferRelativeResize="0"/>
          <p:nvPr/>
        </p:nvPicPr>
        <p:blipFill rotWithShape="1">
          <a:blip r:embed="rId4">
            <a:alphaModFix/>
          </a:blip>
          <a:srcRect l="15180" r="15470"/>
          <a:stretch/>
        </p:blipFill>
        <p:spPr>
          <a:xfrm>
            <a:off x="0" y="4138367"/>
            <a:ext cx="1045800" cy="716324"/>
          </a:xfrm>
          <a:prstGeom prst="rect">
            <a:avLst/>
          </a:prstGeom>
          <a:noFill/>
          <a:ln>
            <a:noFill/>
          </a:ln>
        </p:spPr>
      </p:pic>
      <p:pic>
        <p:nvPicPr>
          <p:cNvPr id="627" name="Google Shape;627;p69" descr="Стрелка, нажмите вниз s, презентация, роялти, сайт png | PNGWing"/>
          <p:cNvPicPr preferRelativeResize="0"/>
          <p:nvPr/>
        </p:nvPicPr>
        <p:blipFill rotWithShape="1">
          <a:blip r:embed="rId5">
            <a:alphaModFix/>
          </a:blip>
          <a:srcRect l="15180" r="15470"/>
          <a:stretch/>
        </p:blipFill>
        <p:spPr>
          <a:xfrm>
            <a:off x="354578" y="7062520"/>
            <a:ext cx="1045800" cy="716324"/>
          </a:xfrm>
          <a:prstGeom prst="rect">
            <a:avLst/>
          </a:prstGeom>
          <a:noFill/>
          <a:ln>
            <a:noFill/>
          </a:ln>
        </p:spPr>
      </p:pic>
      <p:pic>
        <p:nvPicPr>
          <p:cNvPr id="628" name="Google Shape;628;p69" descr="Стрелка, нажмите вниз s, презентация, роялти, сайт png | PNGWing"/>
          <p:cNvPicPr preferRelativeResize="0"/>
          <p:nvPr/>
        </p:nvPicPr>
        <p:blipFill rotWithShape="1">
          <a:blip r:embed="rId6">
            <a:alphaModFix/>
          </a:blip>
          <a:srcRect l="15180" r="15470"/>
          <a:stretch/>
        </p:blipFill>
        <p:spPr>
          <a:xfrm>
            <a:off x="181533" y="9129426"/>
            <a:ext cx="1045800" cy="716324"/>
          </a:xfrm>
          <a:prstGeom prst="rect">
            <a:avLst/>
          </a:prstGeom>
          <a:noFill/>
          <a:ln>
            <a:noFill/>
          </a:ln>
        </p:spPr>
      </p:pic>
      <p:pic>
        <p:nvPicPr>
          <p:cNvPr id="629" name="Google Shape;629;p69" descr="Стрелка, нажмите вниз s, презентация, роялти, сайт png | PNGWing"/>
          <p:cNvPicPr preferRelativeResize="0"/>
          <p:nvPr/>
        </p:nvPicPr>
        <p:blipFill rotWithShape="1">
          <a:blip r:embed="rId7">
            <a:alphaModFix/>
          </a:blip>
          <a:srcRect l="15180" r="15470"/>
          <a:stretch/>
        </p:blipFill>
        <p:spPr>
          <a:xfrm>
            <a:off x="76379" y="11404793"/>
            <a:ext cx="1045800" cy="71632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70"/>
          <p:cNvSpPr/>
          <p:nvPr/>
        </p:nvSpPr>
        <p:spPr>
          <a:xfrm>
            <a:off x="733750" y="0"/>
            <a:ext cx="22987000" cy="569905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7030A0"/>
                </a:solidFill>
                <a:latin typeface="Arial"/>
                <a:ea typeface="Arial"/>
                <a:cs typeface="Arial"/>
                <a:sym typeface="Arial"/>
              </a:rPr>
              <a:t>забезпечує комунікацію закладу освіти та батьків (інших законних представників дитини) з метою організації навчання учнів з особливими освітніми потребами;</a:t>
            </a:r>
            <a:endParaRPr/>
          </a:p>
          <a:p>
            <a:pPr marL="0" marR="0" lvl="0" indent="0" algn="ctr" rtl="0">
              <a:lnSpc>
                <a:spcPct val="100000"/>
              </a:lnSpc>
              <a:spcBef>
                <a:spcPts val="0"/>
              </a:spcBef>
              <a:spcAft>
                <a:spcPts val="0"/>
              </a:spcAft>
              <a:buNone/>
            </a:pPr>
            <a:endParaRPr sz="40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974806"/>
                </a:solidFill>
                <a:latin typeface="Arial"/>
                <a:ea typeface="Arial"/>
                <a:cs typeface="Arial"/>
                <a:sym typeface="Arial"/>
              </a:rPr>
              <a:t>координує дистанційне навчання з батьками (іншими законними представниками) дитини, у тому числі завчасно попереджає про зміни розкладу, необхідні навчально-дидактичні матеріали тощо;</a:t>
            </a:r>
            <a:endParaRPr/>
          </a:p>
          <a:p>
            <a:pPr marL="0" marR="0" lvl="0" indent="0" algn="ctr" rtl="0">
              <a:lnSpc>
                <a:spcPct val="100000"/>
              </a:lnSpc>
              <a:spcBef>
                <a:spcPts val="0"/>
              </a:spcBef>
              <a:spcAft>
                <a:spcPts val="0"/>
              </a:spcAft>
              <a:buNone/>
            </a:pPr>
            <a:endParaRPr sz="4000" b="1" i="0" u="none" strike="noStrike" cap="none">
              <a:solidFill>
                <a:srgbClr val="974806"/>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00B050"/>
                </a:solidFill>
                <a:latin typeface="Arial"/>
                <a:ea typeface="Arial"/>
                <a:cs typeface="Arial"/>
                <a:sym typeface="Arial"/>
              </a:rPr>
              <a:t>здійснює підготовку матеріалів для дистанційного навчання для учнів з особливими освітніми потребами, у тому числі консультує батьків щодо їх використання;</a:t>
            </a:r>
            <a:endParaRPr sz="4000" b="1" i="0" u="none" strike="noStrike" cap="none">
              <a:solidFill>
                <a:srgbClr val="00B050"/>
              </a:solidFill>
              <a:latin typeface="Arial"/>
              <a:ea typeface="Arial"/>
              <a:cs typeface="Arial"/>
              <a:sym typeface="Arial"/>
            </a:endParaRPr>
          </a:p>
        </p:txBody>
      </p:sp>
      <p:sp>
        <p:nvSpPr>
          <p:cNvPr id="635" name="Google Shape;635;p70"/>
          <p:cNvSpPr/>
          <p:nvPr/>
        </p:nvSpPr>
        <p:spPr>
          <a:xfrm>
            <a:off x="385162" y="5699051"/>
            <a:ext cx="23710604" cy="727266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0070C0"/>
                </a:solidFill>
                <a:latin typeface="Arial"/>
                <a:ea typeface="Arial"/>
                <a:cs typeface="Arial"/>
                <a:sym typeface="Arial"/>
              </a:rPr>
              <a:t>забезпечує підготовку індивідуальних завдань та адаптацію навчальних матеріалів відповідно до потенційних можливостей учня з урахуванням умов дистанційного навчання;</a:t>
            </a:r>
            <a:endParaRPr/>
          </a:p>
          <a:p>
            <a:pPr marL="0" marR="0" lvl="0" indent="0" algn="ctr" rtl="0">
              <a:lnSpc>
                <a:spcPct val="100000"/>
              </a:lnSpc>
              <a:spcBef>
                <a:spcPts val="0"/>
              </a:spcBef>
              <a:spcAft>
                <a:spcPts val="0"/>
              </a:spcAft>
              <a:buNone/>
            </a:pPr>
            <a:endParaRPr sz="4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6F3505"/>
                </a:solidFill>
                <a:latin typeface="Arial"/>
                <a:ea typeface="Arial"/>
                <a:cs typeface="Arial"/>
                <a:sym typeface="Arial"/>
              </a:rPr>
              <a:t>забезпечує індивідуалізацію технологій дистанційного навчання з урахуванням особливих освітніх потреб, у тому числі обирає відповідні інструменти, консультує батьків щодо технічних особливостей їх використання з учнями з особливими освітніми потребами;</a:t>
            </a:r>
            <a:endParaRPr sz="4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4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7030A0"/>
                </a:solidFill>
                <a:latin typeface="Arial"/>
                <a:ea typeface="Arial"/>
                <a:cs typeface="Arial"/>
                <a:sym typeface="Arial"/>
              </a:rPr>
              <a:t>асистує вчителю під час проведення дистанційних занять, зокрема допомагає вчителю під час поділу учнів на пари і групи в ZOOM- конференціях, може приєднуватись до будь-якої пари/групи в будь-який момент, допомагати та виправляти помилки, слідкувати за підняттям рук учнів, вмикати та вимикати мікрофони, включати демонстрацію екрану для показу презентацій та відео, слідкувати за чатом та відповідати на питання учнів та батьків, які виникають під час уроку;</a:t>
            </a:r>
            <a:endParaRPr sz="2800" b="1" i="0" u="none" strike="noStrike" cap="none">
              <a:solidFill>
                <a:srgbClr val="000000"/>
              </a:solidFill>
              <a:latin typeface="Arial"/>
              <a:ea typeface="Arial"/>
              <a:cs typeface="Arial"/>
              <a:sym typeface="Arial"/>
            </a:endParaRPr>
          </a:p>
        </p:txBody>
      </p:sp>
      <p:pic>
        <p:nvPicPr>
          <p:cNvPr id="636" name="Google Shape;636;p70" descr="Стрелка, нажмите вниз s, презентация, роялти, сайт png | PNGWing"/>
          <p:cNvPicPr preferRelativeResize="0"/>
          <p:nvPr/>
        </p:nvPicPr>
        <p:blipFill rotWithShape="1">
          <a:blip r:embed="rId3">
            <a:alphaModFix/>
          </a:blip>
          <a:srcRect l="15180" r="15470"/>
          <a:stretch/>
        </p:blipFill>
        <p:spPr>
          <a:xfrm>
            <a:off x="210850" y="623379"/>
            <a:ext cx="1045800" cy="716324"/>
          </a:xfrm>
          <a:prstGeom prst="rect">
            <a:avLst/>
          </a:prstGeom>
          <a:noFill/>
          <a:ln>
            <a:noFill/>
          </a:ln>
        </p:spPr>
      </p:pic>
      <p:pic>
        <p:nvPicPr>
          <p:cNvPr id="637" name="Google Shape;637;p70" descr="Стрелка, нажмите вниз s, презентация, роялти, сайт png | PNGWing"/>
          <p:cNvPicPr preferRelativeResize="0"/>
          <p:nvPr/>
        </p:nvPicPr>
        <p:blipFill rotWithShape="1">
          <a:blip r:embed="rId4">
            <a:alphaModFix/>
          </a:blip>
          <a:srcRect l="15180" r="15470"/>
          <a:stretch/>
        </p:blipFill>
        <p:spPr>
          <a:xfrm>
            <a:off x="179104" y="2385039"/>
            <a:ext cx="1045800" cy="716324"/>
          </a:xfrm>
          <a:prstGeom prst="rect">
            <a:avLst/>
          </a:prstGeom>
          <a:noFill/>
          <a:ln>
            <a:noFill/>
          </a:ln>
        </p:spPr>
      </p:pic>
      <p:pic>
        <p:nvPicPr>
          <p:cNvPr id="638" name="Google Shape;638;p70" descr="Стрелка, нажмите вниз s, презентация, роялти, сайт png | PNGWing"/>
          <p:cNvPicPr preferRelativeResize="0"/>
          <p:nvPr/>
        </p:nvPicPr>
        <p:blipFill rotWithShape="1">
          <a:blip r:embed="rId5">
            <a:alphaModFix/>
          </a:blip>
          <a:srcRect l="15180" r="15470"/>
          <a:stretch/>
        </p:blipFill>
        <p:spPr>
          <a:xfrm>
            <a:off x="210850" y="4624766"/>
            <a:ext cx="1045800" cy="716324"/>
          </a:xfrm>
          <a:prstGeom prst="rect">
            <a:avLst/>
          </a:prstGeom>
          <a:noFill/>
          <a:ln>
            <a:noFill/>
          </a:ln>
        </p:spPr>
      </p:pic>
      <p:pic>
        <p:nvPicPr>
          <p:cNvPr id="639" name="Google Shape;639;p70" descr="Стрелка, нажмите вниз s, презентация, роялти, сайт png | PNGWing"/>
          <p:cNvPicPr preferRelativeResize="0"/>
          <p:nvPr/>
        </p:nvPicPr>
        <p:blipFill rotWithShape="1">
          <a:blip r:embed="rId6">
            <a:alphaModFix/>
          </a:blip>
          <a:srcRect l="15180" r="15470"/>
          <a:stretch/>
        </p:blipFill>
        <p:spPr>
          <a:xfrm>
            <a:off x="125838" y="5699051"/>
            <a:ext cx="1045800" cy="716324"/>
          </a:xfrm>
          <a:prstGeom prst="rect">
            <a:avLst/>
          </a:prstGeom>
          <a:noFill/>
          <a:ln>
            <a:noFill/>
          </a:ln>
        </p:spPr>
      </p:pic>
      <p:pic>
        <p:nvPicPr>
          <p:cNvPr id="640" name="Google Shape;640;p70" descr="Стрелка, нажмите вниз s, презентация, роялти, сайт png | PNGWing"/>
          <p:cNvPicPr preferRelativeResize="0"/>
          <p:nvPr/>
        </p:nvPicPr>
        <p:blipFill rotWithShape="1">
          <a:blip r:embed="rId7">
            <a:alphaModFix/>
          </a:blip>
          <a:srcRect l="15180" r="15470"/>
          <a:stretch/>
        </p:blipFill>
        <p:spPr>
          <a:xfrm>
            <a:off x="53315" y="8427677"/>
            <a:ext cx="1045800" cy="716324"/>
          </a:xfrm>
          <a:prstGeom prst="rect">
            <a:avLst/>
          </a:prstGeom>
          <a:noFill/>
          <a:ln>
            <a:noFill/>
          </a:ln>
        </p:spPr>
      </p:pic>
      <p:pic>
        <p:nvPicPr>
          <p:cNvPr id="641" name="Google Shape;641;p70" descr="Стрелка, нажмите вниз s, презентация, роялти, сайт png | PNGWing"/>
          <p:cNvPicPr preferRelativeResize="0"/>
          <p:nvPr/>
        </p:nvPicPr>
        <p:blipFill rotWithShape="1">
          <a:blip r:embed="rId3">
            <a:alphaModFix/>
          </a:blip>
          <a:srcRect l="15180" r="15470"/>
          <a:stretch/>
        </p:blipFill>
        <p:spPr>
          <a:xfrm>
            <a:off x="125838" y="11149611"/>
            <a:ext cx="1045800" cy="71632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71"/>
          <p:cNvSpPr/>
          <p:nvPr/>
        </p:nvSpPr>
        <p:spPr>
          <a:xfrm>
            <a:off x="733750" y="723014"/>
            <a:ext cx="22987000" cy="693242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7030A0"/>
                </a:solidFill>
                <a:latin typeface="Arial"/>
                <a:ea typeface="Arial"/>
                <a:cs typeface="Arial"/>
                <a:sym typeface="Arial"/>
              </a:rPr>
              <a:t>асистує вчителю при роботі з іншими учнями класу, які потребують першого рівня підтримки в закладі освіти, додаткових пояснень, індивідуального підходу, мають проблеми з опануванням матеріалу, у тому числі у зв’язку з перебуванням закордоном чи на тимчасово окупованих територіях, відсутністю доступу до онлайн занять, наявністю психологічної травми;</a:t>
            </a:r>
            <a:endParaRPr/>
          </a:p>
          <a:p>
            <a:pPr marL="0" marR="0" lvl="0" indent="0" algn="ctr" rtl="0">
              <a:lnSpc>
                <a:spcPct val="100000"/>
              </a:lnSpc>
              <a:spcBef>
                <a:spcPts val="0"/>
              </a:spcBef>
              <a:spcAft>
                <a:spcPts val="0"/>
              </a:spcAft>
              <a:buNone/>
            </a:pPr>
            <a:endParaRPr sz="40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974806"/>
                </a:solidFill>
                <a:latin typeface="Arial"/>
                <a:ea typeface="Arial"/>
                <a:cs typeface="Arial"/>
                <a:sym typeface="Arial"/>
              </a:rPr>
              <a:t>надає учню та його батькам (іншим законним представникам) рекомендації щодо дотримання норм при користуванні комп’ютерною технікою, щодо організації робочого місця дитини;</a:t>
            </a:r>
            <a:endParaRPr/>
          </a:p>
          <a:p>
            <a:pPr marL="0" marR="0" lvl="0" indent="0" algn="ctr" rtl="0">
              <a:lnSpc>
                <a:spcPct val="100000"/>
              </a:lnSpc>
              <a:spcBef>
                <a:spcPts val="0"/>
              </a:spcBef>
              <a:spcAft>
                <a:spcPts val="0"/>
              </a:spcAft>
              <a:buNone/>
            </a:pPr>
            <a:endParaRPr sz="4000" b="1" i="0" u="none" strike="noStrike" cap="none">
              <a:solidFill>
                <a:srgbClr val="974806"/>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00B050"/>
                </a:solidFill>
                <a:latin typeface="Arial"/>
                <a:ea typeface="Arial"/>
                <a:cs typeface="Arial"/>
                <a:sym typeface="Arial"/>
              </a:rPr>
              <a:t>спільно з іншими учасниками команди супроводу бере участь у розробленні ІПР;</a:t>
            </a:r>
            <a:endParaRPr sz="4000" b="1" i="0" u="none" strike="noStrike" cap="none">
              <a:solidFill>
                <a:srgbClr val="00B050"/>
              </a:solidFill>
              <a:latin typeface="Arial"/>
              <a:ea typeface="Arial"/>
              <a:cs typeface="Arial"/>
              <a:sym typeface="Arial"/>
            </a:endParaRPr>
          </a:p>
        </p:txBody>
      </p:sp>
      <p:sp>
        <p:nvSpPr>
          <p:cNvPr id="647" name="Google Shape;647;p71"/>
          <p:cNvSpPr/>
          <p:nvPr/>
        </p:nvSpPr>
        <p:spPr>
          <a:xfrm>
            <a:off x="382389" y="7783034"/>
            <a:ext cx="23710604" cy="427428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4000" b="1" i="0" u="none" strike="noStrike" cap="none">
                <a:solidFill>
                  <a:srgbClr val="0070C0"/>
                </a:solidFill>
                <a:latin typeface="Arial"/>
                <a:ea typeface="Arial"/>
                <a:cs typeface="Arial"/>
                <a:sym typeface="Arial"/>
              </a:rPr>
              <a:t>забезпечує ведення щоденника спостережень за дитиною з ООП з метою відстеження динаміки розвитку та оцінки рівня досягнення цілей навчання, зазначених в ІПР;</a:t>
            </a:r>
            <a:endParaRPr/>
          </a:p>
          <a:p>
            <a:pPr marL="0" marR="0" lvl="0" indent="0" algn="ctr" rtl="0">
              <a:lnSpc>
                <a:spcPct val="100000"/>
              </a:lnSpc>
              <a:spcBef>
                <a:spcPts val="0"/>
              </a:spcBef>
              <a:spcAft>
                <a:spcPts val="0"/>
              </a:spcAft>
              <a:buNone/>
            </a:pPr>
            <a:endParaRPr sz="4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da-DK" sz="4000" b="1" i="0" u="none" strike="noStrike" cap="none">
                <a:solidFill>
                  <a:srgbClr val="6F3505"/>
                </a:solidFill>
                <a:latin typeface="Arial"/>
                <a:ea typeface="Arial"/>
                <a:cs typeface="Arial"/>
                <a:sym typeface="Arial"/>
              </a:rPr>
              <a:t>      створює індивідуальне портфоліо учня з ООП.</a:t>
            </a:r>
            <a:endParaRPr sz="4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2800" b="1" i="0" u="none" strike="noStrike" cap="none">
              <a:solidFill>
                <a:srgbClr val="000000"/>
              </a:solidFill>
              <a:latin typeface="Arial"/>
              <a:ea typeface="Arial"/>
              <a:cs typeface="Arial"/>
              <a:sym typeface="Arial"/>
            </a:endParaRPr>
          </a:p>
        </p:txBody>
      </p:sp>
      <p:pic>
        <p:nvPicPr>
          <p:cNvPr id="648" name="Google Shape;648;p71" descr="3 D Человек Идет Вверх По Лестнице — стоковые фотографии и другие картинки  Взрослый - iStock"/>
          <p:cNvPicPr preferRelativeResize="0"/>
          <p:nvPr/>
        </p:nvPicPr>
        <p:blipFill rotWithShape="1">
          <a:blip r:embed="rId3">
            <a:alphaModFix/>
          </a:blip>
          <a:srcRect/>
          <a:stretch/>
        </p:blipFill>
        <p:spPr>
          <a:xfrm>
            <a:off x="382390" y="9936917"/>
            <a:ext cx="4912624" cy="3393209"/>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649" name="Google Shape;649;p71" descr="Стрелка, нажмите вниз s, презентация, роялти, сайт png | PNGWing"/>
          <p:cNvPicPr preferRelativeResize="0"/>
          <p:nvPr/>
        </p:nvPicPr>
        <p:blipFill rotWithShape="1">
          <a:blip r:embed="rId4">
            <a:alphaModFix/>
          </a:blip>
          <a:srcRect l="15180" r="15470"/>
          <a:stretch/>
        </p:blipFill>
        <p:spPr>
          <a:xfrm>
            <a:off x="371860" y="1155007"/>
            <a:ext cx="1045800" cy="716324"/>
          </a:xfrm>
          <a:prstGeom prst="rect">
            <a:avLst/>
          </a:prstGeom>
          <a:noFill/>
          <a:ln>
            <a:noFill/>
          </a:ln>
        </p:spPr>
      </p:pic>
      <p:pic>
        <p:nvPicPr>
          <p:cNvPr id="650" name="Google Shape;650;p71" descr="Стрелка, нажмите вниз s, презентация, роялти, сайт png | PNGWing"/>
          <p:cNvPicPr preferRelativeResize="0"/>
          <p:nvPr/>
        </p:nvPicPr>
        <p:blipFill rotWithShape="1">
          <a:blip r:embed="rId5">
            <a:alphaModFix/>
          </a:blip>
          <a:srcRect l="15180" r="15470"/>
          <a:stretch/>
        </p:blipFill>
        <p:spPr>
          <a:xfrm>
            <a:off x="414391" y="4277634"/>
            <a:ext cx="1045800" cy="716324"/>
          </a:xfrm>
          <a:prstGeom prst="rect">
            <a:avLst/>
          </a:prstGeom>
          <a:noFill/>
          <a:ln>
            <a:noFill/>
          </a:ln>
        </p:spPr>
      </p:pic>
      <p:pic>
        <p:nvPicPr>
          <p:cNvPr id="651" name="Google Shape;651;p71" descr="Стрелка, нажмите вниз s, презентация, роялти, сайт png | PNGWing"/>
          <p:cNvPicPr preferRelativeResize="0"/>
          <p:nvPr/>
        </p:nvPicPr>
        <p:blipFill rotWithShape="1">
          <a:blip r:embed="rId6">
            <a:alphaModFix/>
          </a:blip>
          <a:srcRect l="15180" r="15470"/>
          <a:stretch/>
        </p:blipFill>
        <p:spPr>
          <a:xfrm>
            <a:off x="414391" y="6747733"/>
            <a:ext cx="1045800" cy="716324"/>
          </a:xfrm>
          <a:prstGeom prst="rect">
            <a:avLst/>
          </a:prstGeom>
          <a:noFill/>
          <a:ln>
            <a:noFill/>
          </a:ln>
        </p:spPr>
      </p:pic>
      <p:pic>
        <p:nvPicPr>
          <p:cNvPr id="652" name="Google Shape;652;p71" descr="Стрелка, нажмите вниз s, презентация, роялти, сайт png | PNGWing"/>
          <p:cNvPicPr preferRelativeResize="0"/>
          <p:nvPr/>
        </p:nvPicPr>
        <p:blipFill rotWithShape="1">
          <a:blip r:embed="rId7">
            <a:alphaModFix/>
          </a:blip>
          <a:srcRect l="15180" r="15470"/>
          <a:stretch/>
        </p:blipFill>
        <p:spPr>
          <a:xfrm>
            <a:off x="371860" y="8363882"/>
            <a:ext cx="1045800" cy="716324"/>
          </a:xfrm>
          <a:prstGeom prst="rect">
            <a:avLst/>
          </a:prstGeom>
          <a:noFill/>
          <a:ln>
            <a:noFill/>
          </a:ln>
        </p:spPr>
      </p:pic>
      <p:pic>
        <p:nvPicPr>
          <p:cNvPr id="653" name="Google Shape;653;p71" descr="Стрелка, нажмите вниз s, презентация, роялти, сайт png | PNGWing"/>
          <p:cNvPicPr preferRelativeResize="0"/>
          <p:nvPr/>
        </p:nvPicPr>
        <p:blipFill rotWithShape="1">
          <a:blip r:embed="rId8">
            <a:alphaModFix/>
          </a:blip>
          <a:srcRect l="15180" r="15470"/>
          <a:stretch/>
        </p:blipFill>
        <p:spPr>
          <a:xfrm>
            <a:off x="5477673" y="9636445"/>
            <a:ext cx="1045800" cy="71632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72"/>
          <p:cNvSpPr txBox="1"/>
          <p:nvPr/>
        </p:nvSpPr>
        <p:spPr>
          <a:xfrm>
            <a:off x="1531089" y="7527852"/>
            <a:ext cx="22222046" cy="42165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7000" b="0" i="1" u="none" strike="noStrike" cap="none">
                <a:solidFill>
                  <a:srgbClr val="C00000"/>
                </a:solidFill>
                <a:latin typeface="Arial"/>
                <a:ea typeface="Arial"/>
                <a:cs typeface="Arial"/>
                <a:sym typeface="Arial"/>
              </a:rPr>
              <a:t>	</a:t>
            </a:r>
            <a:r>
              <a:rPr lang="da-DK" sz="6600" b="1" i="0" u="none" strike="noStrike" cap="none">
                <a:solidFill>
                  <a:srgbClr val="C00000"/>
                </a:solidFill>
                <a:latin typeface="Arial"/>
                <a:ea typeface="Arial"/>
                <a:cs typeface="Arial"/>
                <a:sym typeface="Arial"/>
              </a:rPr>
              <a:t>Особлива дитина не повинна знати, що у неї слабкий розум, слабкі сили. </a:t>
            </a:r>
            <a:endParaRPr/>
          </a:p>
          <a:p>
            <a:pPr marL="0" marR="0" lvl="0" indent="0" algn="ctr" rtl="0">
              <a:lnSpc>
                <a:spcPct val="100000"/>
              </a:lnSpc>
              <a:spcBef>
                <a:spcPts val="0"/>
              </a:spcBef>
              <a:spcAft>
                <a:spcPts val="0"/>
              </a:spcAft>
              <a:buNone/>
            </a:pPr>
            <a:r>
              <a:rPr lang="da-DK" sz="6600" b="1" i="0" u="none" strike="noStrike" cap="none">
                <a:solidFill>
                  <a:srgbClr val="C00000"/>
                </a:solidFill>
                <a:latin typeface="Arial"/>
                <a:ea typeface="Arial"/>
                <a:cs typeface="Arial"/>
                <a:sym typeface="Arial"/>
              </a:rPr>
              <a:t>	Виховання такої дитини має бути у сто разів </a:t>
            </a:r>
            <a:r>
              <a:rPr lang="da-DK" sz="6600" b="1" i="1" u="none" strike="noStrike" cap="none">
                <a:solidFill>
                  <a:srgbClr val="C00000"/>
                </a:solidFill>
                <a:latin typeface="Arial"/>
                <a:ea typeface="Arial"/>
                <a:cs typeface="Arial"/>
                <a:sym typeface="Arial"/>
              </a:rPr>
              <a:t>ніжнішим, чуйнішим, дбайливішим</a:t>
            </a:r>
            <a:endParaRPr/>
          </a:p>
        </p:txBody>
      </p:sp>
      <p:sp>
        <p:nvSpPr>
          <p:cNvPr id="659" name="Google Shape;659;p72"/>
          <p:cNvSpPr txBox="1"/>
          <p:nvPr/>
        </p:nvSpPr>
        <p:spPr>
          <a:xfrm>
            <a:off x="14502809" y="11853600"/>
            <a:ext cx="9335386"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5400" b="0" i="0" u="none" strike="noStrike" cap="none">
                <a:solidFill>
                  <a:srgbClr val="C00000"/>
                </a:solidFill>
                <a:latin typeface="Arial"/>
                <a:ea typeface="Arial"/>
                <a:cs typeface="Arial"/>
                <a:sym typeface="Arial"/>
              </a:rPr>
              <a:t>Василь Сухомлинський</a:t>
            </a:r>
            <a:endParaRPr/>
          </a:p>
        </p:txBody>
      </p:sp>
      <p:pic>
        <p:nvPicPr>
          <p:cNvPr id="660" name="Google Shape;660;p72" descr="Виплати на дитину 2021 Україна – допомога при народженні, допомога матерям  » Слово і Діло"/>
          <p:cNvPicPr preferRelativeResize="0"/>
          <p:nvPr/>
        </p:nvPicPr>
        <p:blipFill rotWithShape="1">
          <a:blip r:embed="rId3">
            <a:alphaModFix/>
          </a:blip>
          <a:srcRect/>
          <a:stretch/>
        </p:blipFill>
        <p:spPr>
          <a:xfrm>
            <a:off x="3923413" y="212652"/>
            <a:ext cx="16267815" cy="7315200"/>
          </a:xfrm>
          <a:prstGeom prst="rect">
            <a:avLst/>
          </a:prstGeom>
          <a:noFill/>
          <a:ln>
            <a:noFill/>
          </a:ln>
        </p:spPr>
      </p:pic>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4077</Words>
  <Application>Microsoft Office PowerPoint</Application>
  <PresentationFormat>Произвольный</PresentationFormat>
  <Paragraphs>355</Paragraphs>
  <Slides>39</Slides>
  <Notes>39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39</vt:i4>
      </vt:variant>
    </vt:vector>
  </HeadingPairs>
  <TitlesOfParts>
    <vt:vector size="44" baseType="lpstr">
      <vt:lpstr>Arial</vt:lpstr>
      <vt:lpstr>Calibri</vt:lpstr>
      <vt:lpstr>Noto Sans Symbols</vt:lpstr>
      <vt:lpstr>Times New Roman</vt:lpstr>
      <vt:lpstr>Тема Office</vt:lpstr>
      <vt:lpstr>Презентация PowerPoint</vt:lpstr>
      <vt:lpstr>Презентация PowerPoint</vt:lpstr>
      <vt:lpstr>Створення рівних умов для учнів з ООП</vt:lpstr>
      <vt:lpstr>Презентация PowerPoint</vt:lpstr>
      <vt:lpstr>Презентация PowerPoint</vt:lpstr>
      <vt:lpstr>Якісний  менеджмент</vt:lpstr>
      <vt:lpstr>Стратегічне планування</vt:lpstr>
      <vt:lpstr>Порядок створення інклюзивного класу</vt:lpstr>
      <vt:lpstr>Підготовка закладу освіти</vt:lpstr>
      <vt:lpstr>Підготувати для засновника клопотання</vt:lpstr>
      <vt:lpstr>Проаналізувати документи дитини/дітей з ООП  та підготувати для засновника:</vt:lpstr>
      <vt:lpstr>Завдання керівника закладу</vt:lpstr>
      <vt:lpstr>Презентация PowerPoint</vt:lpstr>
      <vt:lpstr>Внесення змін до  документації закладу:</vt:lpstr>
      <vt:lpstr>Розробка документів  та методичного забезпечення  щодо  впровадження інклюзивного навчання</vt:lpstr>
      <vt:lpstr>Презентация PowerPoint</vt:lpstr>
      <vt:lpstr>Алгоритм  дій керівника закладу  щодо створення Команди супроводу учнів з ООП</vt:lpstr>
      <vt:lpstr>Склад команди супроводу</vt:lpstr>
      <vt:lpstr>Алгоритм  дій керівника закладу  щодо створення Команди супроводу учнів з ООП</vt:lpstr>
      <vt:lpstr>Організація роботи Команди супроводу </vt:lpstr>
      <vt:lpstr>Участь батьків у Команді супроводу</vt:lpstr>
      <vt:lpstr>ВИЗНАЧЕННЯ ТА ОРГАНІЗАЦІЯ ПІДТРИМКИ ПЕРШОГО РІВНЯ В ЗАКЛАДІ ОСВІТИ </vt:lpstr>
      <vt:lpstr>Керівник закладу освіти на основі заяви:      </vt:lpstr>
      <vt:lpstr>Варто пам’ятати, що при встановленні підтримки першого рівня інклюзивний клас не створюється, навчальні заняття для учня/учениці проводяться за розкладом класу, а додаткові корекційно-розвиткові  та психолого-педагогічні послуги (заняття)  не надаються). </vt:lpstr>
      <vt:lpstr> Додаток 1. (Методичні рекомендації для ЗЗСО щодо визначення освітніх труднощів І рівня підтримки в освітньому процесі закладів загальної середньої освіти, розроблені  МОН України, Національною академією педагогічних наук України, Інститутом спеціальної педагогіки і психології ім. М. Ярмаченка НАПН України)          </vt:lpstr>
      <vt:lpstr>Презентация PowerPoint</vt:lpstr>
      <vt:lpstr>ОРГАНІЗАЦІЯ ВИЗНАЧЕННЯ РІВНІВ ПІДТРИМКИ В ЗАКЛАДІ ОСВІТИ  (за відсутності цієї інформації у Висновку)</vt:lpstr>
      <vt:lpstr>Алгоритм дій керівника закладу освіти щодо  визначення рівнів підтримки дитини:</vt:lpstr>
      <vt:lpstr>Алгоритм дій керівника закладу освіти щодо  визначення рівнів підтримки дитини: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user</cp:lastModifiedBy>
  <cp:revision>1</cp:revision>
  <dcterms:created xsi:type="dcterms:W3CDTF">2020-03-23T11:47:01Z</dcterms:created>
  <dcterms:modified xsi:type="dcterms:W3CDTF">2023-08-15T08:14:58Z</dcterms:modified>
</cp:coreProperties>
</file>